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35" r:id="rId2"/>
    <p:sldId id="433" r:id="rId3"/>
    <p:sldId id="344" r:id="rId4"/>
    <p:sldId id="320" r:id="rId5"/>
    <p:sldId id="331" r:id="rId6"/>
    <p:sldId id="341" r:id="rId7"/>
    <p:sldId id="342" r:id="rId8"/>
    <p:sldId id="340" r:id="rId9"/>
    <p:sldId id="352" r:id="rId10"/>
    <p:sldId id="351" r:id="rId11"/>
    <p:sldId id="354" r:id="rId12"/>
    <p:sldId id="350" r:id="rId13"/>
    <p:sldId id="353" r:id="rId14"/>
    <p:sldId id="359" r:id="rId15"/>
    <p:sldId id="361" r:id="rId16"/>
    <p:sldId id="372" r:id="rId17"/>
    <p:sldId id="364" r:id="rId18"/>
    <p:sldId id="394" r:id="rId19"/>
    <p:sldId id="395" r:id="rId20"/>
    <p:sldId id="427" r:id="rId21"/>
    <p:sldId id="401" r:id="rId22"/>
    <p:sldId id="406" r:id="rId23"/>
    <p:sldId id="365" r:id="rId24"/>
    <p:sldId id="366" r:id="rId25"/>
    <p:sldId id="368" r:id="rId26"/>
    <p:sldId id="376" r:id="rId27"/>
    <p:sldId id="377" r:id="rId28"/>
    <p:sldId id="430" r:id="rId29"/>
    <p:sldId id="422" r:id="rId30"/>
    <p:sldId id="405" r:id="rId31"/>
    <p:sldId id="383" r:id="rId32"/>
    <p:sldId id="419" r:id="rId33"/>
    <p:sldId id="385" r:id="rId34"/>
    <p:sldId id="417" r:id="rId35"/>
    <p:sldId id="420" r:id="rId36"/>
    <p:sldId id="431" r:id="rId37"/>
    <p:sldId id="386" r:id="rId38"/>
    <p:sldId id="423" r:id="rId39"/>
    <p:sldId id="408" r:id="rId40"/>
    <p:sldId id="418" r:id="rId41"/>
    <p:sldId id="421" r:id="rId42"/>
    <p:sldId id="432" r:id="rId43"/>
    <p:sldId id="355" r:id="rId44"/>
    <p:sldId id="380" r:id="rId45"/>
    <p:sldId id="387" r:id="rId46"/>
    <p:sldId id="370" r:id="rId47"/>
    <p:sldId id="389" r:id="rId48"/>
    <p:sldId id="388" r:id="rId49"/>
    <p:sldId id="399" r:id="rId50"/>
    <p:sldId id="400" r:id="rId51"/>
    <p:sldId id="429" r:id="rId52"/>
    <p:sldId id="397" r:id="rId53"/>
    <p:sldId id="33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 Krishna" initials="RK" lastIdx="1" clrIdx="0">
    <p:extLst>
      <p:ext uri="{19B8F6BF-5375-455C-9EA6-DF929625EA0E}">
        <p15:presenceInfo xmlns:p15="http://schemas.microsoft.com/office/powerpoint/2012/main" userId="S::Rama.Krishna@ase.ae::943663db-9a0d-4558-8b5f-38c36790a3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20C"/>
    <a:srgbClr val="FFFF99"/>
    <a:srgbClr val="00CC00"/>
    <a:srgbClr val="FFCC00"/>
    <a:srgbClr val="99FF33"/>
    <a:srgbClr val="FFFFFF"/>
    <a:srgbClr val="D4891A"/>
    <a:srgbClr val="CDD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FFICE\PROJECTS\SUPPORTING%20&amp;%20PHOTOS\PERSONAL\LD\CNH\GRAPH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GRAP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(2)'!$P$58</c:f>
              <c:strCache>
                <c:ptCount val="1"/>
                <c:pt idx="0">
                  <c:v>Value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0-4A4D-B7E1-272B642A66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0-4A4D-B7E1-272B642A66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0-4A4D-B7E1-272B642A66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0-4A4D-B7E1-272B642A66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0-4A4D-B7E1-272B642A66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D0-4A4D-B7E1-272B642A66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D0-4A4D-B7E1-272B642A66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D0-4A4D-B7E1-272B642A669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D0-4A4D-B7E1-272B642A669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D0-4A4D-B7E1-272B642A669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D0-4A4D-B7E1-272B642A669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D0-4A4D-B7E1-272B642A6692}"/>
              </c:ext>
            </c:extLst>
          </c:dPt>
          <c:dPt>
            <c:idx val="1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0D0-4A4D-B7E1-272B642A6692}"/>
              </c:ext>
            </c:extLst>
          </c:dPt>
          <c:dLbls>
            <c:dLbl>
              <c:idx val="0"/>
              <c:layout>
                <c:manualLayout>
                  <c:x val="-8.1219093521702229E-2"/>
                  <c:y val="-7.07940002363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D0-4A4D-B7E1-272B642A6692}"/>
                </c:ext>
              </c:extLst>
            </c:dLbl>
            <c:dLbl>
              <c:idx val="1"/>
              <c:layout>
                <c:manualLayout>
                  <c:x val="-6.4415143137901767E-2"/>
                  <c:y val="-0.108550800362405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D0-4A4D-B7E1-272B642A6692}"/>
                </c:ext>
              </c:extLst>
            </c:dLbl>
            <c:dLbl>
              <c:idx val="2"/>
              <c:layout>
                <c:manualLayout>
                  <c:x val="-5.0411851151401385E-2"/>
                  <c:y val="-0.108550800362405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0D0-4A4D-B7E1-272B642A6692}"/>
                </c:ext>
              </c:extLst>
            </c:dLbl>
            <c:dLbl>
              <c:idx val="3"/>
              <c:layout>
                <c:manualLayout>
                  <c:x val="-3.08072423703009E-2"/>
                  <c:y val="-0.122709600409676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0D0-4A4D-B7E1-272B642A6692}"/>
                </c:ext>
              </c:extLst>
            </c:dLbl>
            <c:dLbl>
              <c:idx val="4"/>
              <c:layout>
                <c:manualLayout>
                  <c:x val="-8.4019751919002308E-3"/>
                  <c:y val="-0.136868400456946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0D0-4A4D-B7E1-272B642A6692}"/>
                </c:ext>
              </c:extLst>
            </c:dLbl>
            <c:dLbl>
              <c:idx val="5"/>
              <c:layout>
                <c:manualLayout>
                  <c:x val="1.9604608781100541E-2"/>
                  <c:y val="-0.136868400456946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0D0-4A4D-B7E1-272B642A6692}"/>
                </c:ext>
              </c:extLst>
            </c:dLbl>
            <c:dLbl>
              <c:idx val="6"/>
              <c:layout>
                <c:manualLayout>
                  <c:x val="7.0016459932501926E-2"/>
                  <c:y val="-0.108550800362405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0D0-4A4D-B7E1-272B642A6692}"/>
                </c:ext>
              </c:extLst>
            </c:dLbl>
            <c:dLbl>
              <c:idx val="7"/>
              <c:layout>
                <c:manualLayout>
                  <c:x val="7.5617776727102085E-2"/>
                  <c:y val="-9.43920003151355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0D0-4A4D-B7E1-272B642A6692}"/>
                </c:ext>
              </c:extLst>
            </c:dLbl>
            <c:dLbl>
              <c:idx val="8"/>
              <c:layout>
                <c:manualLayout>
                  <c:x val="8.6820410316302291E-2"/>
                  <c:y val="-7.55136002521084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0D0-4A4D-B7E1-272B642A6692}"/>
                </c:ext>
              </c:extLst>
            </c:dLbl>
            <c:dLbl>
              <c:idx val="9"/>
              <c:layout>
                <c:manualLayout>
                  <c:x val="8.9621068713602467E-2"/>
                  <c:y val="-3.30372001102974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60D0-4A4D-B7E1-272B642A6692}"/>
                </c:ext>
              </c:extLst>
            </c:dLbl>
            <c:dLbl>
              <c:idx val="10"/>
              <c:layout>
                <c:manualLayout>
                  <c:x val="8.9621068713602467E-2"/>
                  <c:y val="-9.439200031513550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60D0-4A4D-B7E1-272B642A6692}"/>
                </c:ext>
              </c:extLst>
            </c:dLbl>
            <c:dLbl>
              <c:idx val="11"/>
              <c:layout>
                <c:manualLayout>
                  <c:x val="8.4019751919002308E-2"/>
                  <c:y val="1.88784000630270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60D0-4A4D-B7E1-272B642A669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0D0-4A4D-B7E1-272B642A6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'Sheet3 (2)'!$O$59:$O$70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'Sheet3 (2)'!$P$59:$P$71</c:f>
              <c:numCache>
                <c:formatCode>General</c:formatCode>
                <c:ptCount val="13"/>
                <c:pt idx="0">
                  <c:v>192</c:v>
                </c:pt>
                <c:pt idx="1">
                  <c:v>192</c:v>
                </c:pt>
                <c:pt idx="2">
                  <c:v>192</c:v>
                </c:pt>
                <c:pt idx="3">
                  <c:v>192</c:v>
                </c:pt>
                <c:pt idx="4">
                  <c:v>192</c:v>
                </c:pt>
                <c:pt idx="5">
                  <c:v>192</c:v>
                </c:pt>
                <c:pt idx="6">
                  <c:v>192</c:v>
                </c:pt>
                <c:pt idx="7">
                  <c:v>192</c:v>
                </c:pt>
                <c:pt idx="8">
                  <c:v>192</c:v>
                </c:pt>
                <c:pt idx="9">
                  <c:v>192</c:v>
                </c:pt>
                <c:pt idx="10">
                  <c:v>192</c:v>
                </c:pt>
                <c:pt idx="11">
                  <c:v>192</c:v>
                </c:pt>
                <c:pt idx="12">
                  <c:v>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D0-4A4D-B7E1-272B642A6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E-4F76-9283-4945CBC0B4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2E-4F76-9283-4945CBC0B46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E-4F76-9283-4945CBC0B4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2E-4F76-9283-4945CBC0B46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2E-4F76-9283-4945CBC0B46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2E-4F76-9283-4945CBC0B463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2E-4F76-9283-4945CBC0B46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2E-4F76-9283-4945CBC0B46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2E-4F76-9283-4945CBC0B463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F76-9283-4945CBC0B463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E-4F76-9283-4945CBC0B463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E-4F76-9283-4945CBC0B463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E-4F76-9283-4945CBC0B463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B2E-4F76-9283-4945CBC0B463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2E-4F76-9283-4945CBC0B463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2E-4F76-9283-4945CBC0B463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E-4F76-9283-4945CBC0B4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2E-4F76-9283-4945CBC0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2E-4F76-9283-4945CBC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E-4F76-9283-4945CBC0B4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2E-4F76-9283-4945CBC0B46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E-4F76-9283-4945CBC0B4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2E-4F76-9283-4945CBC0B46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2E-4F76-9283-4945CBC0B46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2E-4F76-9283-4945CBC0B463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2E-4F76-9283-4945CBC0B46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2E-4F76-9283-4945CBC0B46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2E-4F76-9283-4945CBC0B463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F76-9283-4945CBC0B463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E-4F76-9283-4945CBC0B463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E-4F76-9283-4945CBC0B463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E-4F76-9283-4945CBC0B463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B2E-4F76-9283-4945CBC0B463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2E-4F76-9283-4945CBC0B463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2E-4F76-9283-4945CBC0B463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E-4F76-9283-4945CBC0B4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2E-4F76-9283-4945CBC0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2E-4F76-9283-4945CBC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3A-46D5-9ED9-CDFDB34D61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3A-46D5-9ED9-CDFDB34D611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3A-46D5-9ED9-CDFDB34D61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3A-46D5-9ED9-CDFDB34D611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3A-46D5-9ED9-CDFDB34D611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3A-46D5-9ED9-CDFDB34D611A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3A-46D5-9ED9-CDFDB34D611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3A-46D5-9ED9-CDFDB34D611A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03A-46D5-9ED9-CDFDB34D611A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A-46D5-9ED9-CDFDB34D611A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A-46D5-9ED9-CDFDB34D611A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3A-46D5-9ED9-CDFDB34D611A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3A-46D5-9ED9-CDFDB34D611A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3A-46D5-9ED9-CDFDB34D611A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3A-46D5-9ED9-CDFDB34D611A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3A-46D5-9ED9-CDFDB34D611A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3A-46D5-9ED9-CDFDB34D6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3A-46D5-9ED9-CDFDB34D6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3A-46D5-9ED9-CDFDB34D6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3A-46D5-9ED9-CDFDB34D61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3A-46D5-9ED9-CDFDB34D611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3A-46D5-9ED9-CDFDB34D61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3A-46D5-9ED9-CDFDB34D611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3A-46D5-9ED9-CDFDB34D611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3A-46D5-9ED9-CDFDB34D611A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3A-46D5-9ED9-CDFDB34D611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3A-46D5-9ED9-CDFDB34D611A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03A-46D5-9ED9-CDFDB34D611A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A-46D5-9ED9-CDFDB34D611A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A-46D5-9ED9-CDFDB34D611A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3A-46D5-9ED9-CDFDB34D611A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3A-46D5-9ED9-CDFDB34D611A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3A-46D5-9ED9-CDFDB34D611A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3A-46D5-9ED9-CDFDB34D611A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3A-46D5-9ED9-CDFDB34D611A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3A-46D5-9ED9-CDFDB34D6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3A-46D5-9ED9-CDFDB34D6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3A-46D5-9ED9-CDFDB34D6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0716622812469"/>
          <c:y val="9.5631728867503984E-2"/>
          <c:w val="0.50362883989630869"/>
          <c:h val="0.78388773032843151"/>
        </c:manualLayout>
      </c:layout>
      <c:doughnut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9-45D6-90C9-9DE576741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9-45D6-90C9-9DE576741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9-45D6-90C9-9DE576741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9-45D6-90C9-9DE5767415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9-45D6-90C9-9DE5767415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9-45D6-90C9-9DE5767415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F9-45D6-90C9-9DE5767415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F9-45D6-90C9-9DE5767415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F9-45D6-90C9-9DE5767415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F9-45D6-90C9-9DE5767415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F9-45D6-90C9-9DE57674156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F9-45D6-90C9-9DE57674156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F9-45D6-90C9-9DE57674156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9-45D6-90C9-9DE5767415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F9-45D6-90C9-9DE57674156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F9-45D6-90C9-9DE57674156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1F9-45D6-90C9-9DE57674156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1F9-45D6-90C9-9DE5767415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1F9-45D6-90C9-9DE57674156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1F9-45D6-90C9-9DE57674156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1F9-45D6-90C9-9DE57674156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1F9-45D6-90C9-9DE57674156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1F9-45D6-90C9-9DE57674156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1F9-45D6-90C9-9DE57674156E}"/>
              </c:ext>
            </c:extLst>
          </c:dPt>
          <c:dPt>
            <c:idx val="2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1F9-45D6-90C9-9DE57674156E}"/>
              </c:ext>
            </c:extLst>
          </c:dPt>
          <c:dLbls>
            <c:dLbl>
              <c:idx val="0"/>
              <c:layout>
                <c:manualLayout>
                  <c:x val="-9.5788551173022152E-2"/>
                  <c:y val="-4.14146865609342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F9-45D6-90C9-9DE57674156E}"/>
                </c:ext>
              </c:extLst>
            </c:dLbl>
            <c:dLbl>
              <c:idx val="1"/>
              <c:layout>
                <c:manualLayout>
                  <c:x val="-9.5788551173022207E-2"/>
                  <c:y val="-2.4848811936560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F9-45D6-90C9-9DE57674156E}"/>
                </c:ext>
              </c:extLst>
            </c:dLbl>
            <c:dLbl>
              <c:idx val="2"/>
              <c:layout>
                <c:manualLayout>
                  <c:x val="-9.3127758084882648E-2"/>
                  <c:y val="-4.5556155217027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F9-45D6-90C9-9DE57674156E}"/>
                </c:ext>
              </c:extLst>
            </c:dLbl>
            <c:dLbl>
              <c:idx val="3"/>
              <c:layout>
                <c:manualLayout>
                  <c:x val="-8.7806171908603639E-2"/>
                  <c:y val="-6.2122029841401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F9-45D6-90C9-9DE57674156E}"/>
                </c:ext>
              </c:extLst>
            </c:dLbl>
            <c:dLbl>
              <c:idx val="4"/>
              <c:layout>
                <c:manualLayout>
                  <c:x val="-7.9823792644185126E-2"/>
                  <c:y val="-7.868790446577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F9-45D6-90C9-9DE57674156E}"/>
                </c:ext>
              </c:extLst>
            </c:dLbl>
            <c:dLbl>
              <c:idx val="5"/>
              <c:layout>
                <c:manualLayout>
                  <c:x val="-7.1841413379766669E-2"/>
                  <c:y val="-9.93952477462420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1F9-45D6-90C9-9DE57674156E}"/>
                </c:ext>
              </c:extLst>
            </c:dLbl>
            <c:dLbl>
              <c:idx val="6"/>
              <c:layout>
                <c:manualLayout>
                  <c:x val="-6.1198241027208597E-2"/>
                  <c:y val="-0.111819653714522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1F9-45D6-90C9-9DE57674156E}"/>
                </c:ext>
              </c:extLst>
            </c:dLbl>
            <c:dLbl>
              <c:idx val="7"/>
              <c:layout>
                <c:manualLayout>
                  <c:x val="-4.7894275586511076E-2"/>
                  <c:y val="-0.124244059682802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1F9-45D6-90C9-9DE57674156E}"/>
                </c:ext>
              </c:extLst>
            </c:dLbl>
            <c:dLbl>
              <c:idx val="8"/>
              <c:layout>
                <c:manualLayout>
                  <c:x val="-3.9911896322092563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1F9-45D6-90C9-9DE57674156E}"/>
                </c:ext>
              </c:extLst>
            </c:dLbl>
            <c:dLbl>
              <c:idx val="9"/>
              <c:layout>
                <c:manualLayout>
                  <c:x val="2.6607930881395042E-3"/>
                  <c:y val="-0.15323434027545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1F9-45D6-90C9-9DE57674156E}"/>
                </c:ext>
              </c:extLst>
            </c:dLbl>
            <c:dLbl>
              <c:idx val="10"/>
              <c:layout>
                <c:manualLayout>
                  <c:x val="-5.0555068674650629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1F9-45D6-90C9-9DE57674156E}"/>
                </c:ext>
              </c:extLst>
            </c:dLbl>
            <c:dLbl>
              <c:idx val="11"/>
              <c:layout>
                <c:manualLayout>
                  <c:x val="2.6607930881394945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1F9-45D6-90C9-9DE57674156E}"/>
                </c:ext>
              </c:extLst>
            </c:dLbl>
            <c:dLbl>
              <c:idx val="12"/>
              <c:layout>
                <c:manualLayout>
                  <c:x val="-2.9268723969534546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1F9-45D6-90C9-9DE57674156E}"/>
                </c:ext>
              </c:extLst>
            </c:dLbl>
            <c:dLbl>
              <c:idx val="13"/>
              <c:layout>
                <c:manualLayout>
                  <c:x val="2.1296445068446249E-2"/>
                  <c:y val="-0.140781348169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1F9-45D6-90C9-9DE57674156E}"/>
                </c:ext>
              </c:extLst>
            </c:dLbl>
            <c:dLbl>
              <c:idx val="14"/>
              <c:layout>
                <c:manualLayout>
                  <c:x val="3.4721550410812096E-2"/>
                  <c:y val="-0.140565844257732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1F9-45D6-90C9-9DE57674156E}"/>
                </c:ext>
              </c:extLst>
            </c:dLbl>
            <c:dLbl>
              <c:idx val="15"/>
              <c:layout>
                <c:manualLayout>
                  <c:x val="4.8075992876509051E-2"/>
                  <c:y val="-0.128162975646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1F9-45D6-90C9-9DE57674156E}"/>
                </c:ext>
              </c:extLst>
            </c:dLbl>
            <c:dLbl>
              <c:idx val="16"/>
              <c:layout>
                <c:manualLayout>
                  <c:x val="5.6088658355927128E-2"/>
                  <c:y val="-0.107491527961795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1F9-45D6-90C9-9DE57674156E}"/>
                </c:ext>
              </c:extLst>
            </c:dLbl>
            <c:dLbl>
              <c:idx val="17"/>
              <c:layout>
                <c:manualLayout>
                  <c:x val="6.4101323835345406E-2"/>
                  <c:y val="-9.508865935081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21F9-45D6-90C9-9DE57674156E}"/>
                </c:ext>
              </c:extLst>
            </c:dLbl>
            <c:dLbl>
              <c:idx val="18"/>
              <c:layout>
                <c:manualLayout>
                  <c:x val="6.9443100821624082E-2"/>
                  <c:y val="-8.6820080276834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1F9-45D6-90C9-9DE57674156E}"/>
                </c:ext>
              </c:extLst>
            </c:dLbl>
            <c:dLbl>
              <c:idx val="19"/>
              <c:layout>
                <c:manualLayout>
                  <c:x val="7.745576630104227E-2"/>
                  <c:y val="-7.0282922128866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21F9-45D6-90C9-9DE57674156E}"/>
                </c:ext>
              </c:extLst>
            </c:dLbl>
            <c:dLbl>
              <c:idx val="20"/>
              <c:layout>
                <c:manualLayout>
                  <c:x val="7.7455766301042367E-2"/>
                  <c:y val="-6.201434305488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1F9-45D6-90C9-9DE57674156E}"/>
                </c:ext>
              </c:extLst>
            </c:dLbl>
            <c:dLbl>
              <c:idx val="21"/>
              <c:layout>
                <c:manualLayout>
                  <c:x val="8.0612655285331167E-2"/>
                  <c:y val="-3.834503434357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1F9-45D6-90C9-9DE57674156E}"/>
                </c:ext>
              </c:extLst>
            </c:dLbl>
            <c:dLbl>
              <c:idx val="22"/>
              <c:layout>
                <c:manualLayout>
                  <c:x val="8.7897873220454475E-2"/>
                  <c:y val="-2.7078117264084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21F9-45D6-90C9-9DE57674156E}"/>
                </c:ext>
              </c:extLst>
            </c:dLbl>
            <c:dLbl>
              <c:idx val="23"/>
              <c:layout>
                <c:manualLayout>
                  <c:x val="7.211398931476358E-2"/>
                  <c:y val="-4.13428953699212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21F9-45D6-90C9-9DE57674156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1F9-45D6-90C9-9DE57674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'Sheet3 (2)'!$B$50:$B$74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F9-45D6-90C9-9DE57674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0716622812469"/>
          <c:y val="9.5631728867503984E-2"/>
          <c:w val="0.50362883989630869"/>
          <c:h val="0.78388773032843151"/>
        </c:manualLayout>
      </c:layout>
      <c:doughnut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9-45D6-90C9-9DE576741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9-45D6-90C9-9DE576741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9-45D6-90C9-9DE576741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9-45D6-90C9-9DE5767415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9-45D6-90C9-9DE5767415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9-45D6-90C9-9DE5767415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F9-45D6-90C9-9DE5767415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F9-45D6-90C9-9DE5767415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F9-45D6-90C9-9DE5767415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F9-45D6-90C9-9DE5767415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F9-45D6-90C9-9DE57674156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F9-45D6-90C9-9DE57674156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F9-45D6-90C9-9DE57674156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9-45D6-90C9-9DE5767415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F9-45D6-90C9-9DE57674156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F9-45D6-90C9-9DE57674156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1F9-45D6-90C9-9DE57674156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1F9-45D6-90C9-9DE5767415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1F9-45D6-90C9-9DE57674156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1F9-45D6-90C9-9DE57674156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1F9-45D6-90C9-9DE57674156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1F9-45D6-90C9-9DE57674156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1F9-45D6-90C9-9DE57674156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1F9-45D6-90C9-9DE57674156E}"/>
              </c:ext>
            </c:extLst>
          </c:dPt>
          <c:dPt>
            <c:idx val="2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1F9-45D6-90C9-9DE57674156E}"/>
              </c:ext>
            </c:extLst>
          </c:dPt>
          <c:dLbls>
            <c:dLbl>
              <c:idx val="0"/>
              <c:layout>
                <c:manualLayout>
                  <c:x val="-9.5788551173022152E-2"/>
                  <c:y val="-4.14146865609342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F9-45D6-90C9-9DE57674156E}"/>
                </c:ext>
              </c:extLst>
            </c:dLbl>
            <c:dLbl>
              <c:idx val="1"/>
              <c:layout>
                <c:manualLayout>
                  <c:x val="-9.5788551173022207E-2"/>
                  <c:y val="-2.4848811936560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F9-45D6-90C9-9DE57674156E}"/>
                </c:ext>
              </c:extLst>
            </c:dLbl>
            <c:dLbl>
              <c:idx val="2"/>
              <c:layout>
                <c:manualLayout>
                  <c:x val="-9.3127758084882648E-2"/>
                  <c:y val="-4.5556155217027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F9-45D6-90C9-9DE57674156E}"/>
                </c:ext>
              </c:extLst>
            </c:dLbl>
            <c:dLbl>
              <c:idx val="3"/>
              <c:layout>
                <c:manualLayout>
                  <c:x val="-8.7806171908603639E-2"/>
                  <c:y val="-6.2122029841401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F9-45D6-90C9-9DE57674156E}"/>
                </c:ext>
              </c:extLst>
            </c:dLbl>
            <c:dLbl>
              <c:idx val="4"/>
              <c:layout>
                <c:manualLayout>
                  <c:x val="-7.9823792644185126E-2"/>
                  <c:y val="-7.868790446577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F9-45D6-90C9-9DE57674156E}"/>
                </c:ext>
              </c:extLst>
            </c:dLbl>
            <c:dLbl>
              <c:idx val="5"/>
              <c:layout>
                <c:manualLayout>
                  <c:x val="-7.1841413379766669E-2"/>
                  <c:y val="-9.93952477462420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1F9-45D6-90C9-9DE57674156E}"/>
                </c:ext>
              </c:extLst>
            </c:dLbl>
            <c:dLbl>
              <c:idx val="6"/>
              <c:layout>
                <c:manualLayout>
                  <c:x val="-6.1198241027208597E-2"/>
                  <c:y val="-0.111819653714522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1F9-45D6-90C9-9DE57674156E}"/>
                </c:ext>
              </c:extLst>
            </c:dLbl>
            <c:dLbl>
              <c:idx val="7"/>
              <c:layout>
                <c:manualLayout>
                  <c:x val="-4.7894275586511076E-2"/>
                  <c:y val="-0.124244059682802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1F9-45D6-90C9-9DE57674156E}"/>
                </c:ext>
              </c:extLst>
            </c:dLbl>
            <c:dLbl>
              <c:idx val="8"/>
              <c:layout>
                <c:manualLayout>
                  <c:x val="-3.9911896322092563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1F9-45D6-90C9-9DE57674156E}"/>
                </c:ext>
              </c:extLst>
            </c:dLbl>
            <c:dLbl>
              <c:idx val="9"/>
              <c:layout>
                <c:manualLayout>
                  <c:x val="2.6607930881395042E-3"/>
                  <c:y val="-0.15323434027545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1F9-45D6-90C9-9DE57674156E}"/>
                </c:ext>
              </c:extLst>
            </c:dLbl>
            <c:dLbl>
              <c:idx val="10"/>
              <c:layout>
                <c:manualLayout>
                  <c:x val="-5.0555068674650629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1F9-45D6-90C9-9DE57674156E}"/>
                </c:ext>
              </c:extLst>
            </c:dLbl>
            <c:dLbl>
              <c:idx val="11"/>
              <c:layout>
                <c:manualLayout>
                  <c:x val="2.6607930881394945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1F9-45D6-90C9-9DE57674156E}"/>
                </c:ext>
              </c:extLst>
            </c:dLbl>
            <c:dLbl>
              <c:idx val="12"/>
              <c:layout>
                <c:manualLayout>
                  <c:x val="-2.9268723969534546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1F9-45D6-90C9-9DE57674156E}"/>
                </c:ext>
              </c:extLst>
            </c:dLbl>
            <c:dLbl>
              <c:idx val="13"/>
              <c:layout>
                <c:manualLayout>
                  <c:x val="2.1296445068446249E-2"/>
                  <c:y val="-0.140781348169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1F9-45D6-90C9-9DE57674156E}"/>
                </c:ext>
              </c:extLst>
            </c:dLbl>
            <c:dLbl>
              <c:idx val="14"/>
              <c:layout>
                <c:manualLayout>
                  <c:x val="3.4721550410812096E-2"/>
                  <c:y val="-0.140565844257732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1F9-45D6-90C9-9DE57674156E}"/>
                </c:ext>
              </c:extLst>
            </c:dLbl>
            <c:dLbl>
              <c:idx val="15"/>
              <c:layout>
                <c:manualLayout>
                  <c:x val="4.8075992876509051E-2"/>
                  <c:y val="-0.128162975646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1F9-45D6-90C9-9DE57674156E}"/>
                </c:ext>
              </c:extLst>
            </c:dLbl>
            <c:dLbl>
              <c:idx val="16"/>
              <c:layout>
                <c:manualLayout>
                  <c:x val="5.6088658355927128E-2"/>
                  <c:y val="-0.107491527961795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1F9-45D6-90C9-9DE57674156E}"/>
                </c:ext>
              </c:extLst>
            </c:dLbl>
            <c:dLbl>
              <c:idx val="17"/>
              <c:layout>
                <c:manualLayout>
                  <c:x val="6.4101323835345406E-2"/>
                  <c:y val="-9.508865935081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21F9-45D6-90C9-9DE57674156E}"/>
                </c:ext>
              </c:extLst>
            </c:dLbl>
            <c:dLbl>
              <c:idx val="18"/>
              <c:layout>
                <c:manualLayout>
                  <c:x val="6.9443100821624082E-2"/>
                  <c:y val="-8.6820080276834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1F9-45D6-90C9-9DE57674156E}"/>
                </c:ext>
              </c:extLst>
            </c:dLbl>
            <c:dLbl>
              <c:idx val="19"/>
              <c:layout>
                <c:manualLayout>
                  <c:x val="7.745576630104227E-2"/>
                  <c:y val="-7.0282922128866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21F9-45D6-90C9-9DE57674156E}"/>
                </c:ext>
              </c:extLst>
            </c:dLbl>
            <c:dLbl>
              <c:idx val="20"/>
              <c:layout>
                <c:manualLayout>
                  <c:x val="7.7455766301042367E-2"/>
                  <c:y val="-6.201434305488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1F9-45D6-90C9-9DE57674156E}"/>
                </c:ext>
              </c:extLst>
            </c:dLbl>
            <c:dLbl>
              <c:idx val="21"/>
              <c:layout>
                <c:manualLayout>
                  <c:x val="8.0612655285331167E-2"/>
                  <c:y val="-3.834503434357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1F9-45D6-90C9-9DE57674156E}"/>
                </c:ext>
              </c:extLst>
            </c:dLbl>
            <c:dLbl>
              <c:idx val="22"/>
              <c:layout>
                <c:manualLayout>
                  <c:x val="8.7897873220454475E-2"/>
                  <c:y val="-2.7078117264084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21F9-45D6-90C9-9DE57674156E}"/>
                </c:ext>
              </c:extLst>
            </c:dLbl>
            <c:dLbl>
              <c:idx val="23"/>
              <c:layout>
                <c:manualLayout>
                  <c:x val="7.211398931476358E-2"/>
                  <c:y val="-4.13428953699212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21F9-45D6-90C9-9DE57674156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1F9-45D6-90C9-9DE57674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'Sheet3 (2)'!$B$50:$B$74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F9-45D6-90C9-9DE57674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E-4F76-9283-4945CBC0B4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2E-4F76-9283-4945CBC0B46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E-4F76-9283-4945CBC0B4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2E-4F76-9283-4945CBC0B46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2E-4F76-9283-4945CBC0B46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2E-4F76-9283-4945CBC0B463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2E-4F76-9283-4945CBC0B46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2E-4F76-9283-4945CBC0B46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2E-4F76-9283-4945CBC0B463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F76-9283-4945CBC0B463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E-4F76-9283-4945CBC0B463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E-4F76-9283-4945CBC0B463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E-4F76-9283-4945CBC0B463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B2E-4F76-9283-4945CBC0B463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2E-4F76-9283-4945CBC0B463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2E-4F76-9283-4945CBC0B463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E-4F76-9283-4945CBC0B4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2E-4F76-9283-4945CBC0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2E-4F76-9283-4945CBC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E-4F76-9283-4945CBC0B4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2E-4F76-9283-4945CBC0B46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E-4F76-9283-4945CBC0B4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2E-4F76-9283-4945CBC0B46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2E-4F76-9283-4945CBC0B46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2E-4F76-9283-4945CBC0B463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2E-4F76-9283-4945CBC0B46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2E-4F76-9283-4945CBC0B46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2E-4F76-9283-4945CBC0B463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F76-9283-4945CBC0B463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E-4F76-9283-4945CBC0B463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E-4F76-9283-4945CBC0B463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E-4F76-9283-4945CBC0B463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B2E-4F76-9283-4945CBC0B463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2E-4F76-9283-4945CBC0B463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2E-4F76-9283-4945CBC0B463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E-4F76-9283-4945CBC0B4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2E-4F76-9283-4945CBC0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2E-4F76-9283-4945CBC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3A-46D5-9ED9-CDFDB34D61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3A-46D5-9ED9-CDFDB34D611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3A-46D5-9ED9-CDFDB34D61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3A-46D5-9ED9-CDFDB34D611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3A-46D5-9ED9-CDFDB34D611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3A-46D5-9ED9-CDFDB34D611A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3A-46D5-9ED9-CDFDB34D611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3A-46D5-9ED9-CDFDB34D611A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03A-46D5-9ED9-CDFDB34D611A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A-46D5-9ED9-CDFDB34D611A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A-46D5-9ED9-CDFDB34D611A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3A-46D5-9ED9-CDFDB34D611A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3A-46D5-9ED9-CDFDB34D611A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3A-46D5-9ED9-CDFDB34D611A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3A-46D5-9ED9-CDFDB34D611A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3A-46D5-9ED9-CDFDB34D611A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3A-46D5-9ED9-CDFDB34D6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3A-46D5-9ED9-CDFDB34D6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3A-46D5-9ED9-CDFDB34D6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A270-4711-BB66-75E7189A4E1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A270-4711-BB66-75E7189A4E1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A270-4711-BB66-75E7189A4E17}"/>
              </c:ext>
            </c:extLst>
          </c:dPt>
          <c:dPt>
            <c:idx val="3"/>
            <c:bubble3D val="0"/>
            <c:spPr>
              <a:solidFill>
                <a:srgbClr val="58E20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A270-4711-BB66-75E7189A4E17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70-4711-BB66-75E7189A4E17}"/>
              </c:ext>
            </c:extLst>
          </c:dPt>
          <c:dLbls>
            <c:dLbl>
              <c:idx val="0"/>
              <c:layout>
                <c:manualLayout>
                  <c:x val="2.9922516375473503E-2"/>
                  <c:y val="0.1040113435153432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0-4711-BB66-75E7189A4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Sheet3!$A$5:$A$8</c:f>
              <c:strCache>
                <c:ptCount val="4"/>
                <c:pt idx="0">
                  <c:v>STOP</c:v>
                </c:pt>
                <c:pt idx="1">
                  <c:v>POOR</c:v>
                </c:pt>
                <c:pt idx="2">
                  <c:v>AVERAGE</c:v>
                </c:pt>
                <c:pt idx="3">
                  <c:v>GOOD</c:v>
                </c:pt>
              </c:strCache>
            </c:strRef>
          </c:cat>
          <c:val>
            <c:numRef>
              <c:f>Sheet3!$B$5:$B$9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90</c:v>
                </c:pt>
                <c:pt idx="4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70-4711-BB66-75E7189A4E17}"/>
            </c:ext>
          </c:extLst>
        </c:ser>
        <c:ser>
          <c:idx val="1"/>
          <c:order val="1"/>
          <c:tx>
            <c:strRef>
              <c:f>Sheet3!$F$4</c:f>
              <c:strCache>
                <c:ptCount val="1"/>
                <c:pt idx="0">
                  <c:v>Values</c:v>
                </c:pt>
              </c:strCache>
            </c:strRef>
          </c:tx>
          <c:spPr>
            <a:noFill/>
            <a:ln w="19050">
              <a:noFill/>
            </a:ln>
            <a:effectLst/>
          </c:spPr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270-4711-BB66-75E7189A4E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270-4711-BB66-75E7189A4E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270-4711-BB66-75E7189A4E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270-4711-BB66-75E7189A4E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270-4711-BB66-75E7189A4E1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270-4711-BB66-75E7189A4E1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270-4711-BB66-75E7189A4E1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270-4711-BB66-75E7189A4E1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270-4711-BB66-75E7189A4E1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A270-4711-BB66-75E7189A4E1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A270-4711-BB66-75E7189A4E1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A270-4711-BB66-75E7189A4E1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A270-4711-BB66-75E7189A4E1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A270-4711-BB66-75E7189A4E1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A270-4711-BB66-75E7189A4E1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A270-4711-BB66-75E7189A4E1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A270-4711-BB66-75E7189A4E1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270-4711-BB66-75E7189A4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Sheet3!$F$5:$F$23</c:f>
              <c:numCache>
                <c:formatCode>General</c:formatCode>
                <c:ptCount val="1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270-4711-BB66-75E7189A4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3A-46D5-9ED9-CDFDB34D61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3A-46D5-9ED9-CDFDB34D611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3A-46D5-9ED9-CDFDB34D61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3A-46D5-9ED9-CDFDB34D611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3A-46D5-9ED9-CDFDB34D611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3A-46D5-9ED9-CDFDB34D611A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3A-46D5-9ED9-CDFDB34D611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3A-46D5-9ED9-CDFDB34D611A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03A-46D5-9ED9-CDFDB34D611A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A-46D5-9ED9-CDFDB34D611A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A-46D5-9ED9-CDFDB34D611A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3A-46D5-9ED9-CDFDB34D611A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3A-46D5-9ED9-CDFDB34D611A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3A-46D5-9ED9-CDFDB34D611A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3A-46D5-9ED9-CDFDB34D611A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3A-46D5-9ED9-CDFDB34D611A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3A-46D5-9ED9-CDFDB34D6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3A-46D5-9ED9-CDFDB34D6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3A-46D5-9ED9-CDFDB34D6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0716622812469"/>
          <c:y val="9.5631728867503984E-2"/>
          <c:w val="0.50362883989630869"/>
          <c:h val="0.78388773032843151"/>
        </c:manualLayout>
      </c:layout>
      <c:doughnut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9-45D6-90C9-9DE576741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9-45D6-90C9-9DE576741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9-45D6-90C9-9DE576741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9-45D6-90C9-9DE5767415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9-45D6-90C9-9DE5767415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9-45D6-90C9-9DE5767415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F9-45D6-90C9-9DE5767415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F9-45D6-90C9-9DE5767415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F9-45D6-90C9-9DE5767415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F9-45D6-90C9-9DE5767415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F9-45D6-90C9-9DE57674156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F9-45D6-90C9-9DE57674156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F9-45D6-90C9-9DE57674156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9-45D6-90C9-9DE5767415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F9-45D6-90C9-9DE57674156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F9-45D6-90C9-9DE57674156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1F9-45D6-90C9-9DE57674156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1F9-45D6-90C9-9DE5767415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1F9-45D6-90C9-9DE57674156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1F9-45D6-90C9-9DE57674156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1F9-45D6-90C9-9DE57674156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1F9-45D6-90C9-9DE57674156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1F9-45D6-90C9-9DE57674156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1F9-45D6-90C9-9DE57674156E}"/>
              </c:ext>
            </c:extLst>
          </c:dPt>
          <c:dPt>
            <c:idx val="2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1F9-45D6-90C9-9DE57674156E}"/>
              </c:ext>
            </c:extLst>
          </c:dPt>
          <c:dLbls>
            <c:dLbl>
              <c:idx val="0"/>
              <c:layout>
                <c:manualLayout>
                  <c:x val="-9.5788551173022152E-2"/>
                  <c:y val="-4.14146865609342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F9-45D6-90C9-9DE57674156E}"/>
                </c:ext>
              </c:extLst>
            </c:dLbl>
            <c:dLbl>
              <c:idx val="1"/>
              <c:layout>
                <c:manualLayout>
                  <c:x val="-9.5788551173022207E-2"/>
                  <c:y val="-2.4848811936560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F9-45D6-90C9-9DE57674156E}"/>
                </c:ext>
              </c:extLst>
            </c:dLbl>
            <c:dLbl>
              <c:idx val="2"/>
              <c:layout>
                <c:manualLayout>
                  <c:x val="-9.3127758084882648E-2"/>
                  <c:y val="-4.5556155217027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F9-45D6-90C9-9DE57674156E}"/>
                </c:ext>
              </c:extLst>
            </c:dLbl>
            <c:dLbl>
              <c:idx val="3"/>
              <c:layout>
                <c:manualLayout>
                  <c:x val="-8.7806171908603639E-2"/>
                  <c:y val="-6.2122029841401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F9-45D6-90C9-9DE57674156E}"/>
                </c:ext>
              </c:extLst>
            </c:dLbl>
            <c:dLbl>
              <c:idx val="4"/>
              <c:layout>
                <c:manualLayout>
                  <c:x val="-7.9823792644185126E-2"/>
                  <c:y val="-7.868790446577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F9-45D6-90C9-9DE57674156E}"/>
                </c:ext>
              </c:extLst>
            </c:dLbl>
            <c:dLbl>
              <c:idx val="5"/>
              <c:layout>
                <c:manualLayout>
                  <c:x val="-7.1841413379766669E-2"/>
                  <c:y val="-9.93952477462420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1F9-45D6-90C9-9DE57674156E}"/>
                </c:ext>
              </c:extLst>
            </c:dLbl>
            <c:dLbl>
              <c:idx val="6"/>
              <c:layout>
                <c:manualLayout>
                  <c:x val="-6.1198241027208597E-2"/>
                  <c:y val="-0.111819653714522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1F9-45D6-90C9-9DE57674156E}"/>
                </c:ext>
              </c:extLst>
            </c:dLbl>
            <c:dLbl>
              <c:idx val="7"/>
              <c:layout>
                <c:manualLayout>
                  <c:x val="-4.7894275586511076E-2"/>
                  <c:y val="-0.124244059682802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1F9-45D6-90C9-9DE57674156E}"/>
                </c:ext>
              </c:extLst>
            </c:dLbl>
            <c:dLbl>
              <c:idx val="8"/>
              <c:layout>
                <c:manualLayout>
                  <c:x val="-3.9911896322092563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1F9-45D6-90C9-9DE57674156E}"/>
                </c:ext>
              </c:extLst>
            </c:dLbl>
            <c:dLbl>
              <c:idx val="9"/>
              <c:layout>
                <c:manualLayout>
                  <c:x val="2.6607930881395042E-3"/>
                  <c:y val="-0.15323434027545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1F9-45D6-90C9-9DE57674156E}"/>
                </c:ext>
              </c:extLst>
            </c:dLbl>
            <c:dLbl>
              <c:idx val="10"/>
              <c:layout>
                <c:manualLayout>
                  <c:x val="-5.0555068674650629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1F9-45D6-90C9-9DE57674156E}"/>
                </c:ext>
              </c:extLst>
            </c:dLbl>
            <c:dLbl>
              <c:idx val="11"/>
              <c:layout>
                <c:manualLayout>
                  <c:x val="2.6607930881394945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1F9-45D6-90C9-9DE57674156E}"/>
                </c:ext>
              </c:extLst>
            </c:dLbl>
            <c:dLbl>
              <c:idx val="12"/>
              <c:layout>
                <c:manualLayout>
                  <c:x val="-2.9268723969534546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1F9-45D6-90C9-9DE57674156E}"/>
                </c:ext>
              </c:extLst>
            </c:dLbl>
            <c:dLbl>
              <c:idx val="13"/>
              <c:layout>
                <c:manualLayout>
                  <c:x val="2.1296445068446249E-2"/>
                  <c:y val="-0.140781348169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1F9-45D6-90C9-9DE57674156E}"/>
                </c:ext>
              </c:extLst>
            </c:dLbl>
            <c:dLbl>
              <c:idx val="14"/>
              <c:layout>
                <c:manualLayout>
                  <c:x val="3.4721550410812096E-2"/>
                  <c:y val="-0.140565844257732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1F9-45D6-90C9-9DE57674156E}"/>
                </c:ext>
              </c:extLst>
            </c:dLbl>
            <c:dLbl>
              <c:idx val="15"/>
              <c:layout>
                <c:manualLayout>
                  <c:x val="4.8075992876509051E-2"/>
                  <c:y val="-0.128162975646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1F9-45D6-90C9-9DE57674156E}"/>
                </c:ext>
              </c:extLst>
            </c:dLbl>
            <c:dLbl>
              <c:idx val="16"/>
              <c:layout>
                <c:manualLayout>
                  <c:x val="5.6088658355927128E-2"/>
                  <c:y val="-0.107491527961795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1F9-45D6-90C9-9DE57674156E}"/>
                </c:ext>
              </c:extLst>
            </c:dLbl>
            <c:dLbl>
              <c:idx val="17"/>
              <c:layout>
                <c:manualLayout>
                  <c:x val="6.4101323835345406E-2"/>
                  <c:y val="-9.508865935081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21F9-45D6-90C9-9DE57674156E}"/>
                </c:ext>
              </c:extLst>
            </c:dLbl>
            <c:dLbl>
              <c:idx val="18"/>
              <c:layout>
                <c:manualLayout>
                  <c:x val="6.9443100821624082E-2"/>
                  <c:y val="-8.6820080276834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1F9-45D6-90C9-9DE57674156E}"/>
                </c:ext>
              </c:extLst>
            </c:dLbl>
            <c:dLbl>
              <c:idx val="19"/>
              <c:layout>
                <c:manualLayout>
                  <c:x val="7.745576630104227E-2"/>
                  <c:y val="-7.0282922128866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21F9-45D6-90C9-9DE57674156E}"/>
                </c:ext>
              </c:extLst>
            </c:dLbl>
            <c:dLbl>
              <c:idx val="20"/>
              <c:layout>
                <c:manualLayout>
                  <c:x val="7.7455766301042367E-2"/>
                  <c:y val="-6.201434305488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1F9-45D6-90C9-9DE57674156E}"/>
                </c:ext>
              </c:extLst>
            </c:dLbl>
            <c:dLbl>
              <c:idx val="21"/>
              <c:layout>
                <c:manualLayout>
                  <c:x val="8.0612655285331167E-2"/>
                  <c:y val="-3.834503434357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1F9-45D6-90C9-9DE57674156E}"/>
                </c:ext>
              </c:extLst>
            </c:dLbl>
            <c:dLbl>
              <c:idx val="22"/>
              <c:layout>
                <c:manualLayout>
                  <c:x val="8.7897873220454475E-2"/>
                  <c:y val="-2.7078117264084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21F9-45D6-90C9-9DE57674156E}"/>
                </c:ext>
              </c:extLst>
            </c:dLbl>
            <c:dLbl>
              <c:idx val="23"/>
              <c:layout>
                <c:manualLayout>
                  <c:x val="7.211398931476358E-2"/>
                  <c:y val="-4.13428953699212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21F9-45D6-90C9-9DE57674156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1F9-45D6-90C9-9DE57674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'Sheet3 (2)'!$B$50:$B$74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F9-45D6-90C9-9DE57674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0716622812469"/>
          <c:y val="9.5631728867503984E-2"/>
          <c:w val="0.50362883989630869"/>
          <c:h val="0.78388773032843151"/>
        </c:manualLayout>
      </c:layout>
      <c:doughnut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9-45D6-90C9-9DE576741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9-45D6-90C9-9DE576741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9-45D6-90C9-9DE576741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9-45D6-90C9-9DE5767415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9-45D6-90C9-9DE5767415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9-45D6-90C9-9DE5767415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F9-45D6-90C9-9DE5767415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F9-45D6-90C9-9DE5767415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F9-45D6-90C9-9DE5767415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F9-45D6-90C9-9DE5767415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F9-45D6-90C9-9DE57674156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F9-45D6-90C9-9DE57674156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F9-45D6-90C9-9DE57674156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9-45D6-90C9-9DE5767415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F9-45D6-90C9-9DE57674156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F9-45D6-90C9-9DE57674156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1F9-45D6-90C9-9DE57674156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1F9-45D6-90C9-9DE5767415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1F9-45D6-90C9-9DE57674156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1F9-45D6-90C9-9DE57674156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1F9-45D6-90C9-9DE57674156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1F9-45D6-90C9-9DE57674156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1F9-45D6-90C9-9DE57674156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1F9-45D6-90C9-9DE57674156E}"/>
              </c:ext>
            </c:extLst>
          </c:dPt>
          <c:dPt>
            <c:idx val="2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1F9-45D6-90C9-9DE57674156E}"/>
              </c:ext>
            </c:extLst>
          </c:dPt>
          <c:dLbls>
            <c:dLbl>
              <c:idx val="0"/>
              <c:layout>
                <c:manualLayout>
                  <c:x val="-9.5788551173022152E-2"/>
                  <c:y val="-4.14146865609342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F9-45D6-90C9-9DE57674156E}"/>
                </c:ext>
              </c:extLst>
            </c:dLbl>
            <c:dLbl>
              <c:idx val="1"/>
              <c:layout>
                <c:manualLayout>
                  <c:x val="-9.5788551173022207E-2"/>
                  <c:y val="-2.4848811936560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F9-45D6-90C9-9DE57674156E}"/>
                </c:ext>
              </c:extLst>
            </c:dLbl>
            <c:dLbl>
              <c:idx val="2"/>
              <c:layout>
                <c:manualLayout>
                  <c:x val="-9.3127758084882648E-2"/>
                  <c:y val="-4.5556155217027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F9-45D6-90C9-9DE57674156E}"/>
                </c:ext>
              </c:extLst>
            </c:dLbl>
            <c:dLbl>
              <c:idx val="3"/>
              <c:layout>
                <c:manualLayout>
                  <c:x val="-8.7806171908603639E-2"/>
                  <c:y val="-6.2122029841401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F9-45D6-90C9-9DE57674156E}"/>
                </c:ext>
              </c:extLst>
            </c:dLbl>
            <c:dLbl>
              <c:idx val="4"/>
              <c:layout>
                <c:manualLayout>
                  <c:x val="-7.9823792644185126E-2"/>
                  <c:y val="-7.868790446577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F9-45D6-90C9-9DE57674156E}"/>
                </c:ext>
              </c:extLst>
            </c:dLbl>
            <c:dLbl>
              <c:idx val="5"/>
              <c:layout>
                <c:manualLayout>
                  <c:x val="-7.1841413379766669E-2"/>
                  <c:y val="-9.93952477462420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1F9-45D6-90C9-9DE57674156E}"/>
                </c:ext>
              </c:extLst>
            </c:dLbl>
            <c:dLbl>
              <c:idx val="6"/>
              <c:layout>
                <c:manualLayout>
                  <c:x val="-6.1198241027208597E-2"/>
                  <c:y val="-0.111819653714522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1F9-45D6-90C9-9DE57674156E}"/>
                </c:ext>
              </c:extLst>
            </c:dLbl>
            <c:dLbl>
              <c:idx val="7"/>
              <c:layout>
                <c:manualLayout>
                  <c:x val="-4.7894275586511076E-2"/>
                  <c:y val="-0.124244059682802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1F9-45D6-90C9-9DE57674156E}"/>
                </c:ext>
              </c:extLst>
            </c:dLbl>
            <c:dLbl>
              <c:idx val="8"/>
              <c:layout>
                <c:manualLayout>
                  <c:x val="-3.9911896322092563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1F9-45D6-90C9-9DE57674156E}"/>
                </c:ext>
              </c:extLst>
            </c:dLbl>
            <c:dLbl>
              <c:idx val="9"/>
              <c:layout>
                <c:manualLayout>
                  <c:x val="2.6607930881395042E-3"/>
                  <c:y val="-0.15323434027545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1F9-45D6-90C9-9DE57674156E}"/>
                </c:ext>
              </c:extLst>
            </c:dLbl>
            <c:dLbl>
              <c:idx val="10"/>
              <c:layout>
                <c:manualLayout>
                  <c:x val="-5.0555068674650629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1F9-45D6-90C9-9DE57674156E}"/>
                </c:ext>
              </c:extLst>
            </c:dLbl>
            <c:dLbl>
              <c:idx val="11"/>
              <c:layout>
                <c:manualLayout>
                  <c:x val="2.6607930881394945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1F9-45D6-90C9-9DE57674156E}"/>
                </c:ext>
              </c:extLst>
            </c:dLbl>
            <c:dLbl>
              <c:idx val="12"/>
              <c:layout>
                <c:manualLayout>
                  <c:x val="-2.9268723969534546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1F9-45D6-90C9-9DE57674156E}"/>
                </c:ext>
              </c:extLst>
            </c:dLbl>
            <c:dLbl>
              <c:idx val="13"/>
              <c:layout>
                <c:manualLayout>
                  <c:x val="2.1296445068446249E-2"/>
                  <c:y val="-0.140781348169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1F9-45D6-90C9-9DE57674156E}"/>
                </c:ext>
              </c:extLst>
            </c:dLbl>
            <c:dLbl>
              <c:idx val="14"/>
              <c:layout>
                <c:manualLayout>
                  <c:x val="3.4721550410812096E-2"/>
                  <c:y val="-0.140565844257732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1F9-45D6-90C9-9DE57674156E}"/>
                </c:ext>
              </c:extLst>
            </c:dLbl>
            <c:dLbl>
              <c:idx val="15"/>
              <c:layout>
                <c:manualLayout>
                  <c:x val="4.8075992876509051E-2"/>
                  <c:y val="-0.128162975646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1F9-45D6-90C9-9DE57674156E}"/>
                </c:ext>
              </c:extLst>
            </c:dLbl>
            <c:dLbl>
              <c:idx val="16"/>
              <c:layout>
                <c:manualLayout>
                  <c:x val="5.6088658355927128E-2"/>
                  <c:y val="-0.107491527961795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1F9-45D6-90C9-9DE57674156E}"/>
                </c:ext>
              </c:extLst>
            </c:dLbl>
            <c:dLbl>
              <c:idx val="17"/>
              <c:layout>
                <c:manualLayout>
                  <c:x val="6.4101323835345406E-2"/>
                  <c:y val="-9.508865935081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21F9-45D6-90C9-9DE57674156E}"/>
                </c:ext>
              </c:extLst>
            </c:dLbl>
            <c:dLbl>
              <c:idx val="18"/>
              <c:layout>
                <c:manualLayout>
                  <c:x val="6.9443100821624082E-2"/>
                  <c:y val="-8.6820080276834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1F9-45D6-90C9-9DE57674156E}"/>
                </c:ext>
              </c:extLst>
            </c:dLbl>
            <c:dLbl>
              <c:idx val="19"/>
              <c:layout>
                <c:manualLayout>
                  <c:x val="7.745576630104227E-2"/>
                  <c:y val="-7.0282922128866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21F9-45D6-90C9-9DE57674156E}"/>
                </c:ext>
              </c:extLst>
            </c:dLbl>
            <c:dLbl>
              <c:idx val="20"/>
              <c:layout>
                <c:manualLayout>
                  <c:x val="7.7455766301042367E-2"/>
                  <c:y val="-6.201434305488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1F9-45D6-90C9-9DE57674156E}"/>
                </c:ext>
              </c:extLst>
            </c:dLbl>
            <c:dLbl>
              <c:idx val="21"/>
              <c:layout>
                <c:manualLayout>
                  <c:x val="8.0612655285331167E-2"/>
                  <c:y val="-3.834503434357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1F9-45D6-90C9-9DE57674156E}"/>
                </c:ext>
              </c:extLst>
            </c:dLbl>
            <c:dLbl>
              <c:idx val="22"/>
              <c:layout>
                <c:manualLayout>
                  <c:x val="8.7897873220454475E-2"/>
                  <c:y val="-2.7078117264084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21F9-45D6-90C9-9DE57674156E}"/>
                </c:ext>
              </c:extLst>
            </c:dLbl>
            <c:dLbl>
              <c:idx val="23"/>
              <c:layout>
                <c:manualLayout>
                  <c:x val="7.211398931476358E-2"/>
                  <c:y val="-4.13428953699212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21F9-45D6-90C9-9DE57674156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1F9-45D6-90C9-9DE57674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'Sheet3 (2)'!$B$50:$B$74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F9-45D6-90C9-9DE57674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E-4F76-9283-4945CBC0B4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2E-4F76-9283-4945CBC0B46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E-4F76-9283-4945CBC0B4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2E-4F76-9283-4945CBC0B46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2E-4F76-9283-4945CBC0B46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2E-4F76-9283-4945CBC0B463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2E-4F76-9283-4945CBC0B46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2E-4F76-9283-4945CBC0B46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2E-4F76-9283-4945CBC0B463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F76-9283-4945CBC0B463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E-4F76-9283-4945CBC0B463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E-4F76-9283-4945CBC0B463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E-4F76-9283-4945CBC0B463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B2E-4F76-9283-4945CBC0B463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2E-4F76-9283-4945CBC0B463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2E-4F76-9283-4945CBC0B463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E-4F76-9283-4945CBC0B4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2E-4F76-9283-4945CBC0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2E-4F76-9283-4945CBC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2E-4F76-9283-4945CBC0B4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2E-4F76-9283-4945CBC0B46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2E-4F76-9283-4945CBC0B46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2E-4F76-9283-4945CBC0B46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2E-4F76-9283-4945CBC0B46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2E-4F76-9283-4945CBC0B463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2E-4F76-9283-4945CBC0B46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2E-4F76-9283-4945CBC0B463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2E-4F76-9283-4945CBC0B463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E-4F76-9283-4945CBC0B463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E-4F76-9283-4945CBC0B463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E-4F76-9283-4945CBC0B463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E-4F76-9283-4945CBC0B463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B2E-4F76-9283-4945CBC0B463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2E-4F76-9283-4945CBC0B463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2E-4F76-9283-4945CBC0B463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2E-4F76-9283-4945CBC0B4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2E-4F76-9283-4945CBC0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2E-4F76-9283-4945CBC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'Sheet3 (2)'!$B$32</c:f>
              <c:strCache>
                <c:ptCount val="1"/>
                <c:pt idx="0">
                  <c:v>Value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3A-46D5-9ED9-CDFDB34D61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3A-46D5-9ED9-CDFDB34D611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3A-46D5-9ED9-CDFDB34D61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3A-46D5-9ED9-CDFDB34D611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3A-46D5-9ED9-CDFDB34D611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3A-46D5-9ED9-CDFDB34D611A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3A-46D5-9ED9-CDFDB34D611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3A-46D5-9ED9-CDFDB34D611A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03A-46D5-9ED9-CDFDB34D611A}"/>
              </c:ext>
            </c:extLst>
          </c:dPt>
          <c:dLbls>
            <c:dLbl>
              <c:idx val="0"/>
              <c:layout>
                <c:manualLayout>
                  <c:x val="-7.4427567972454284E-2"/>
                  <c:y val="-0.1110324511080143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A-46D5-9ED9-CDFDB34D611A}"/>
                </c:ext>
              </c:extLst>
            </c:dLbl>
            <c:dLbl>
              <c:idx val="1"/>
              <c:layout>
                <c:manualLayout>
                  <c:x val="-4.7885899519099669E-2"/>
                  <c:y val="-0.148293236995965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A-46D5-9ED9-CDFDB34D611A}"/>
                </c:ext>
              </c:extLst>
            </c:dLbl>
            <c:dLbl>
              <c:idx val="2"/>
              <c:layout>
                <c:manualLayout>
                  <c:x val="-1.7976286164465977E-2"/>
                  <c:y val="-0.170171133225684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3A-46D5-9ED9-CDFDB34D611A}"/>
                </c:ext>
              </c:extLst>
            </c:dLbl>
            <c:dLbl>
              <c:idx val="3"/>
              <c:layout>
                <c:manualLayout>
                  <c:x val="2.3048959508936026E-2"/>
                  <c:y val="-0.16764843502110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3A-46D5-9ED9-CDFDB34D611A}"/>
                </c:ext>
              </c:extLst>
            </c:dLbl>
            <c:dLbl>
              <c:idx val="4"/>
              <c:layout>
                <c:manualLayout>
                  <c:x val="5.9036201188063887E-2"/>
                  <c:y val="-0.1432472522709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49623335757141E-2"/>
                      <c:h val="9.78781017480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3A-46D5-9ED9-CDFDB34D611A}"/>
                </c:ext>
              </c:extLst>
            </c:dLbl>
            <c:dLbl>
              <c:idx val="5"/>
              <c:layout>
                <c:manualLayout>
                  <c:x val="8.6457832490472772E-2"/>
                  <c:y val="-0.104912790024987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3A-46D5-9ED9-CDFDB34D611A}"/>
                </c:ext>
              </c:extLst>
            </c:dLbl>
            <c:dLbl>
              <c:idx val="6"/>
              <c:layout>
                <c:manualLayout>
                  <c:x val="9.7822992895520267E-2"/>
                  <c:y val="-3.0765779316463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3A-46D5-9ED9-CDFDB34D611A}"/>
                </c:ext>
              </c:extLst>
            </c:dLbl>
            <c:dLbl>
              <c:idx val="7"/>
              <c:layout>
                <c:manualLayout>
                  <c:x val="9.2500791464770818E-2"/>
                  <c:y val="3.3418691420904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3A-46D5-9ED9-CDFDB34D6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3A-46D5-9ED9-CDFDB34D6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'Sheet3 (2)'!$B$33:$B$41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3A-46D5-9ED9-CDFDB34D6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0716622812469"/>
          <c:y val="9.5631728867503984E-2"/>
          <c:w val="0.50362883989630869"/>
          <c:h val="0.78388773032843151"/>
        </c:manualLayout>
      </c:layout>
      <c:doughnut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9-45D6-90C9-9DE576741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9-45D6-90C9-9DE576741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9-45D6-90C9-9DE576741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9-45D6-90C9-9DE5767415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9-45D6-90C9-9DE5767415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9-45D6-90C9-9DE5767415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F9-45D6-90C9-9DE5767415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F9-45D6-90C9-9DE5767415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F9-45D6-90C9-9DE5767415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F9-45D6-90C9-9DE5767415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F9-45D6-90C9-9DE57674156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F9-45D6-90C9-9DE57674156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F9-45D6-90C9-9DE57674156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9-45D6-90C9-9DE5767415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F9-45D6-90C9-9DE57674156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F9-45D6-90C9-9DE57674156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1F9-45D6-90C9-9DE57674156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1F9-45D6-90C9-9DE5767415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1F9-45D6-90C9-9DE57674156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1F9-45D6-90C9-9DE57674156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1F9-45D6-90C9-9DE57674156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1F9-45D6-90C9-9DE57674156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1F9-45D6-90C9-9DE57674156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1F9-45D6-90C9-9DE57674156E}"/>
              </c:ext>
            </c:extLst>
          </c:dPt>
          <c:dPt>
            <c:idx val="2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1F9-45D6-90C9-9DE57674156E}"/>
              </c:ext>
            </c:extLst>
          </c:dPt>
          <c:dLbls>
            <c:dLbl>
              <c:idx val="0"/>
              <c:layout>
                <c:manualLayout>
                  <c:x val="-9.5788551173022152E-2"/>
                  <c:y val="-4.14146865609342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F9-45D6-90C9-9DE57674156E}"/>
                </c:ext>
              </c:extLst>
            </c:dLbl>
            <c:dLbl>
              <c:idx val="1"/>
              <c:layout>
                <c:manualLayout>
                  <c:x val="-9.5788551173022207E-2"/>
                  <c:y val="-2.4848811936560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F9-45D6-90C9-9DE57674156E}"/>
                </c:ext>
              </c:extLst>
            </c:dLbl>
            <c:dLbl>
              <c:idx val="2"/>
              <c:layout>
                <c:manualLayout>
                  <c:x val="-9.3127758084882648E-2"/>
                  <c:y val="-4.5556155217027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F9-45D6-90C9-9DE57674156E}"/>
                </c:ext>
              </c:extLst>
            </c:dLbl>
            <c:dLbl>
              <c:idx val="3"/>
              <c:layout>
                <c:manualLayout>
                  <c:x val="-8.7806171908603639E-2"/>
                  <c:y val="-6.2122029841401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F9-45D6-90C9-9DE57674156E}"/>
                </c:ext>
              </c:extLst>
            </c:dLbl>
            <c:dLbl>
              <c:idx val="4"/>
              <c:layout>
                <c:manualLayout>
                  <c:x val="-7.9823792644185126E-2"/>
                  <c:y val="-7.868790446577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F9-45D6-90C9-9DE57674156E}"/>
                </c:ext>
              </c:extLst>
            </c:dLbl>
            <c:dLbl>
              <c:idx val="5"/>
              <c:layout>
                <c:manualLayout>
                  <c:x val="-7.1841413379766669E-2"/>
                  <c:y val="-9.93952477462420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1F9-45D6-90C9-9DE57674156E}"/>
                </c:ext>
              </c:extLst>
            </c:dLbl>
            <c:dLbl>
              <c:idx val="6"/>
              <c:layout>
                <c:manualLayout>
                  <c:x val="-6.1198241027208597E-2"/>
                  <c:y val="-0.111819653714522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1F9-45D6-90C9-9DE57674156E}"/>
                </c:ext>
              </c:extLst>
            </c:dLbl>
            <c:dLbl>
              <c:idx val="7"/>
              <c:layout>
                <c:manualLayout>
                  <c:x val="-4.7894275586511076E-2"/>
                  <c:y val="-0.124244059682802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1F9-45D6-90C9-9DE57674156E}"/>
                </c:ext>
              </c:extLst>
            </c:dLbl>
            <c:dLbl>
              <c:idx val="8"/>
              <c:layout>
                <c:manualLayout>
                  <c:x val="-3.9911896322092563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1F9-45D6-90C9-9DE57674156E}"/>
                </c:ext>
              </c:extLst>
            </c:dLbl>
            <c:dLbl>
              <c:idx val="9"/>
              <c:layout>
                <c:manualLayout>
                  <c:x val="2.6607930881395042E-3"/>
                  <c:y val="-0.15323434027545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1F9-45D6-90C9-9DE57674156E}"/>
                </c:ext>
              </c:extLst>
            </c:dLbl>
            <c:dLbl>
              <c:idx val="10"/>
              <c:layout>
                <c:manualLayout>
                  <c:x val="-5.0555068674650629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1F9-45D6-90C9-9DE57674156E}"/>
                </c:ext>
              </c:extLst>
            </c:dLbl>
            <c:dLbl>
              <c:idx val="11"/>
              <c:layout>
                <c:manualLayout>
                  <c:x val="2.6607930881394945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1F9-45D6-90C9-9DE57674156E}"/>
                </c:ext>
              </c:extLst>
            </c:dLbl>
            <c:dLbl>
              <c:idx val="12"/>
              <c:layout>
                <c:manualLayout>
                  <c:x val="-2.9268723969534546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1F9-45D6-90C9-9DE57674156E}"/>
                </c:ext>
              </c:extLst>
            </c:dLbl>
            <c:dLbl>
              <c:idx val="13"/>
              <c:layout>
                <c:manualLayout>
                  <c:x val="2.1296445068446249E-2"/>
                  <c:y val="-0.140781348169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1F9-45D6-90C9-9DE57674156E}"/>
                </c:ext>
              </c:extLst>
            </c:dLbl>
            <c:dLbl>
              <c:idx val="14"/>
              <c:layout>
                <c:manualLayout>
                  <c:x val="3.4721550410812096E-2"/>
                  <c:y val="-0.140565844257732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1F9-45D6-90C9-9DE57674156E}"/>
                </c:ext>
              </c:extLst>
            </c:dLbl>
            <c:dLbl>
              <c:idx val="15"/>
              <c:layout>
                <c:manualLayout>
                  <c:x val="4.8075992876509051E-2"/>
                  <c:y val="-0.128162975646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1F9-45D6-90C9-9DE57674156E}"/>
                </c:ext>
              </c:extLst>
            </c:dLbl>
            <c:dLbl>
              <c:idx val="16"/>
              <c:layout>
                <c:manualLayout>
                  <c:x val="5.6088658355927128E-2"/>
                  <c:y val="-0.107491527961795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1F9-45D6-90C9-9DE57674156E}"/>
                </c:ext>
              </c:extLst>
            </c:dLbl>
            <c:dLbl>
              <c:idx val="17"/>
              <c:layout>
                <c:manualLayout>
                  <c:x val="6.4101323835345406E-2"/>
                  <c:y val="-9.508865935081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21F9-45D6-90C9-9DE57674156E}"/>
                </c:ext>
              </c:extLst>
            </c:dLbl>
            <c:dLbl>
              <c:idx val="18"/>
              <c:layout>
                <c:manualLayout>
                  <c:x val="6.9443100821624082E-2"/>
                  <c:y val="-8.6820080276834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1F9-45D6-90C9-9DE57674156E}"/>
                </c:ext>
              </c:extLst>
            </c:dLbl>
            <c:dLbl>
              <c:idx val="19"/>
              <c:layout>
                <c:manualLayout>
                  <c:x val="7.745576630104227E-2"/>
                  <c:y val="-7.0282922128866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21F9-45D6-90C9-9DE57674156E}"/>
                </c:ext>
              </c:extLst>
            </c:dLbl>
            <c:dLbl>
              <c:idx val="20"/>
              <c:layout>
                <c:manualLayout>
                  <c:x val="7.7455766301042367E-2"/>
                  <c:y val="-6.201434305488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1F9-45D6-90C9-9DE57674156E}"/>
                </c:ext>
              </c:extLst>
            </c:dLbl>
            <c:dLbl>
              <c:idx val="21"/>
              <c:layout>
                <c:manualLayout>
                  <c:x val="8.0612655285331167E-2"/>
                  <c:y val="-3.834503434357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1F9-45D6-90C9-9DE57674156E}"/>
                </c:ext>
              </c:extLst>
            </c:dLbl>
            <c:dLbl>
              <c:idx val="22"/>
              <c:layout>
                <c:manualLayout>
                  <c:x val="8.7897873220454475E-2"/>
                  <c:y val="-2.7078117264084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21F9-45D6-90C9-9DE57674156E}"/>
                </c:ext>
              </c:extLst>
            </c:dLbl>
            <c:dLbl>
              <c:idx val="23"/>
              <c:layout>
                <c:manualLayout>
                  <c:x val="7.211398931476358E-2"/>
                  <c:y val="-4.13428953699212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21F9-45D6-90C9-9DE57674156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1F9-45D6-90C9-9DE57674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'Sheet3 (2)'!$B$50:$B$74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F9-45D6-90C9-9DE57674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50716622812469"/>
          <c:y val="9.5631728867503984E-2"/>
          <c:w val="0.50362883989630869"/>
          <c:h val="0.78388773032843151"/>
        </c:manualLayout>
      </c:layout>
      <c:doughnut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9-45D6-90C9-9DE576741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9-45D6-90C9-9DE576741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9-45D6-90C9-9DE576741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9-45D6-90C9-9DE5767415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9-45D6-90C9-9DE5767415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9-45D6-90C9-9DE5767415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F9-45D6-90C9-9DE5767415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F9-45D6-90C9-9DE5767415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F9-45D6-90C9-9DE5767415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F9-45D6-90C9-9DE5767415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F9-45D6-90C9-9DE57674156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F9-45D6-90C9-9DE57674156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F9-45D6-90C9-9DE57674156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9-45D6-90C9-9DE57674156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F9-45D6-90C9-9DE57674156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F9-45D6-90C9-9DE57674156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1F9-45D6-90C9-9DE57674156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1F9-45D6-90C9-9DE57674156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1F9-45D6-90C9-9DE57674156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1F9-45D6-90C9-9DE57674156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1F9-45D6-90C9-9DE57674156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1F9-45D6-90C9-9DE57674156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1F9-45D6-90C9-9DE57674156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1F9-45D6-90C9-9DE57674156E}"/>
              </c:ext>
            </c:extLst>
          </c:dPt>
          <c:dPt>
            <c:idx val="2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1F9-45D6-90C9-9DE57674156E}"/>
              </c:ext>
            </c:extLst>
          </c:dPt>
          <c:dLbls>
            <c:dLbl>
              <c:idx val="0"/>
              <c:layout>
                <c:manualLayout>
                  <c:x val="-9.5788551173022152E-2"/>
                  <c:y val="-4.14146865609342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F9-45D6-90C9-9DE57674156E}"/>
                </c:ext>
              </c:extLst>
            </c:dLbl>
            <c:dLbl>
              <c:idx val="1"/>
              <c:layout>
                <c:manualLayout>
                  <c:x val="-9.5788551173022207E-2"/>
                  <c:y val="-2.48488119365605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F9-45D6-90C9-9DE57674156E}"/>
                </c:ext>
              </c:extLst>
            </c:dLbl>
            <c:dLbl>
              <c:idx val="2"/>
              <c:layout>
                <c:manualLayout>
                  <c:x val="-9.3127758084882648E-2"/>
                  <c:y val="-4.5556155217027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1F9-45D6-90C9-9DE57674156E}"/>
                </c:ext>
              </c:extLst>
            </c:dLbl>
            <c:dLbl>
              <c:idx val="3"/>
              <c:layout>
                <c:manualLayout>
                  <c:x val="-8.7806171908603639E-2"/>
                  <c:y val="-6.2122029841401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1F9-45D6-90C9-9DE57674156E}"/>
                </c:ext>
              </c:extLst>
            </c:dLbl>
            <c:dLbl>
              <c:idx val="4"/>
              <c:layout>
                <c:manualLayout>
                  <c:x val="-7.9823792644185126E-2"/>
                  <c:y val="-7.86879044657750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1F9-45D6-90C9-9DE57674156E}"/>
                </c:ext>
              </c:extLst>
            </c:dLbl>
            <c:dLbl>
              <c:idx val="5"/>
              <c:layout>
                <c:manualLayout>
                  <c:x val="-7.1841413379766669E-2"/>
                  <c:y val="-9.93952477462420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1F9-45D6-90C9-9DE57674156E}"/>
                </c:ext>
              </c:extLst>
            </c:dLbl>
            <c:dLbl>
              <c:idx val="6"/>
              <c:layout>
                <c:manualLayout>
                  <c:x val="-6.1198241027208597E-2"/>
                  <c:y val="-0.111819653714522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1F9-45D6-90C9-9DE57674156E}"/>
                </c:ext>
              </c:extLst>
            </c:dLbl>
            <c:dLbl>
              <c:idx val="7"/>
              <c:layout>
                <c:manualLayout>
                  <c:x val="-4.7894275586511076E-2"/>
                  <c:y val="-0.124244059682802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1F9-45D6-90C9-9DE57674156E}"/>
                </c:ext>
              </c:extLst>
            </c:dLbl>
            <c:dLbl>
              <c:idx val="8"/>
              <c:layout>
                <c:manualLayout>
                  <c:x val="-3.9911896322092563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1F9-45D6-90C9-9DE57674156E}"/>
                </c:ext>
              </c:extLst>
            </c:dLbl>
            <c:dLbl>
              <c:idx val="9"/>
              <c:layout>
                <c:manualLayout>
                  <c:x val="2.6607930881395042E-3"/>
                  <c:y val="-0.15323434027545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1F9-45D6-90C9-9DE57674156E}"/>
                </c:ext>
              </c:extLst>
            </c:dLbl>
            <c:dLbl>
              <c:idx val="10"/>
              <c:layout>
                <c:manualLayout>
                  <c:x val="-5.0555068674650629E-2"/>
                  <c:y val="-0.132526996994989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1F9-45D6-90C9-9DE57674156E}"/>
                </c:ext>
              </c:extLst>
            </c:dLbl>
            <c:dLbl>
              <c:idx val="11"/>
              <c:layout>
                <c:manualLayout>
                  <c:x val="2.6607930881394945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21F9-45D6-90C9-9DE57674156E}"/>
                </c:ext>
              </c:extLst>
            </c:dLbl>
            <c:dLbl>
              <c:idx val="12"/>
              <c:layout>
                <c:manualLayout>
                  <c:x val="-2.9268723969534546E-2"/>
                  <c:y val="-0.14495140296326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1F9-45D6-90C9-9DE57674156E}"/>
                </c:ext>
              </c:extLst>
            </c:dLbl>
            <c:dLbl>
              <c:idx val="13"/>
              <c:layout>
                <c:manualLayout>
                  <c:x val="2.1296445068446249E-2"/>
                  <c:y val="-0.140781348169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1F9-45D6-90C9-9DE57674156E}"/>
                </c:ext>
              </c:extLst>
            </c:dLbl>
            <c:dLbl>
              <c:idx val="14"/>
              <c:layout>
                <c:manualLayout>
                  <c:x val="3.4721550410812096E-2"/>
                  <c:y val="-0.140565844257732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1F9-45D6-90C9-9DE57674156E}"/>
                </c:ext>
              </c:extLst>
            </c:dLbl>
            <c:dLbl>
              <c:idx val="15"/>
              <c:layout>
                <c:manualLayout>
                  <c:x val="4.8075992876509051E-2"/>
                  <c:y val="-0.128162975646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21F9-45D6-90C9-9DE57674156E}"/>
                </c:ext>
              </c:extLst>
            </c:dLbl>
            <c:dLbl>
              <c:idx val="16"/>
              <c:layout>
                <c:manualLayout>
                  <c:x val="5.6088658355927128E-2"/>
                  <c:y val="-0.107491527961795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1F9-45D6-90C9-9DE57674156E}"/>
                </c:ext>
              </c:extLst>
            </c:dLbl>
            <c:dLbl>
              <c:idx val="17"/>
              <c:layout>
                <c:manualLayout>
                  <c:x val="6.4101323835345406E-2"/>
                  <c:y val="-9.508865935081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21F9-45D6-90C9-9DE57674156E}"/>
                </c:ext>
              </c:extLst>
            </c:dLbl>
            <c:dLbl>
              <c:idx val="18"/>
              <c:layout>
                <c:manualLayout>
                  <c:x val="6.9443100821624082E-2"/>
                  <c:y val="-8.6820080276834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1F9-45D6-90C9-9DE57674156E}"/>
                </c:ext>
              </c:extLst>
            </c:dLbl>
            <c:dLbl>
              <c:idx val="19"/>
              <c:layout>
                <c:manualLayout>
                  <c:x val="7.745576630104227E-2"/>
                  <c:y val="-7.02829221288661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21F9-45D6-90C9-9DE57674156E}"/>
                </c:ext>
              </c:extLst>
            </c:dLbl>
            <c:dLbl>
              <c:idx val="20"/>
              <c:layout>
                <c:manualLayout>
                  <c:x val="7.7455766301042367E-2"/>
                  <c:y val="-6.201434305488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21F9-45D6-90C9-9DE57674156E}"/>
                </c:ext>
              </c:extLst>
            </c:dLbl>
            <c:dLbl>
              <c:idx val="21"/>
              <c:layout>
                <c:manualLayout>
                  <c:x val="8.0612655285331167E-2"/>
                  <c:y val="-3.8345034343575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1F9-45D6-90C9-9DE57674156E}"/>
                </c:ext>
              </c:extLst>
            </c:dLbl>
            <c:dLbl>
              <c:idx val="22"/>
              <c:layout>
                <c:manualLayout>
                  <c:x val="8.7897873220454475E-2"/>
                  <c:y val="-2.7078117264084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21F9-45D6-90C9-9DE57674156E}"/>
                </c:ext>
              </c:extLst>
            </c:dLbl>
            <c:dLbl>
              <c:idx val="23"/>
              <c:layout>
                <c:manualLayout>
                  <c:x val="7.211398931476358E-2"/>
                  <c:y val="-4.13428953699212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21F9-45D6-90C9-9DE57674156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1F9-45D6-90C9-9DE57674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'Sheet3 (2)'!$B$50:$B$74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F9-45D6-90C9-9DE57674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982B9-753F-4D31-B0DB-9A2EEC23B77E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65811-3BB2-477C-B690-B131797E6B69}">
      <dgm:prSet phldrT="[Text]" custT="1"/>
      <dgm:spPr/>
      <dgm:t>
        <a:bodyPr/>
        <a:lstStyle/>
        <a:p>
          <a:r>
            <a:rPr lang="en-US" sz="1600" dirty="0"/>
            <a:t>STAGE 1</a:t>
          </a:r>
        </a:p>
      </dgm:t>
    </dgm:pt>
    <dgm:pt modelId="{FB505838-93B6-442C-9516-E8CC8568AC3A}" type="parTrans" cxnId="{905462ED-F516-489D-864A-8150731A15BA}">
      <dgm:prSet/>
      <dgm:spPr/>
      <dgm:t>
        <a:bodyPr/>
        <a:lstStyle/>
        <a:p>
          <a:endParaRPr lang="en-US" sz="1050"/>
        </a:p>
      </dgm:t>
    </dgm:pt>
    <dgm:pt modelId="{A4BECE81-2F60-4A24-AB7F-E6B38762CFB5}" type="sibTrans" cxnId="{905462ED-F516-489D-864A-8150731A15BA}">
      <dgm:prSet/>
      <dgm:spPr/>
      <dgm:t>
        <a:bodyPr/>
        <a:lstStyle/>
        <a:p>
          <a:endParaRPr lang="en-US" sz="1050"/>
        </a:p>
      </dgm:t>
    </dgm:pt>
    <dgm:pt modelId="{38B49878-D300-46AE-ACF3-FBADC1BF589F}">
      <dgm:prSet phldrT="[Text]" custT="1"/>
      <dgm:spPr/>
      <dgm:t>
        <a:bodyPr/>
        <a:lstStyle/>
        <a:p>
          <a:r>
            <a:rPr lang="en-US" sz="1400" dirty="0"/>
            <a:t>BUSINESS PROSPECT CREATION</a:t>
          </a:r>
        </a:p>
      </dgm:t>
    </dgm:pt>
    <dgm:pt modelId="{85D42E0A-454C-4BE5-A21F-74D5DB88BF35}" type="parTrans" cxnId="{EB637A14-B25D-44E1-B47B-3863C0EDD84C}">
      <dgm:prSet/>
      <dgm:spPr/>
      <dgm:t>
        <a:bodyPr/>
        <a:lstStyle/>
        <a:p>
          <a:endParaRPr lang="en-US" sz="1050"/>
        </a:p>
      </dgm:t>
    </dgm:pt>
    <dgm:pt modelId="{266CA2CF-ECFC-4EBB-AD24-50325940D38C}" type="sibTrans" cxnId="{EB637A14-B25D-44E1-B47B-3863C0EDD84C}">
      <dgm:prSet/>
      <dgm:spPr/>
      <dgm:t>
        <a:bodyPr/>
        <a:lstStyle/>
        <a:p>
          <a:endParaRPr lang="en-US" sz="1050"/>
        </a:p>
      </dgm:t>
    </dgm:pt>
    <dgm:pt modelId="{00E758D0-3668-44D5-9E00-5F6A4F8A32D6}">
      <dgm:prSet phldrT="[Text]" custT="1"/>
      <dgm:spPr/>
      <dgm:t>
        <a:bodyPr/>
        <a:lstStyle/>
        <a:p>
          <a:r>
            <a:rPr lang="en-US" sz="1600" dirty="0"/>
            <a:t>STAGE 2</a:t>
          </a:r>
        </a:p>
      </dgm:t>
    </dgm:pt>
    <dgm:pt modelId="{CCD24473-B1B1-4106-9D8D-34CBE6C72989}" type="parTrans" cxnId="{1AA03548-33A9-40D4-BC54-640A1261C6B8}">
      <dgm:prSet/>
      <dgm:spPr/>
      <dgm:t>
        <a:bodyPr/>
        <a:lstStyle/>
        <a:p>
          <a:endParaRPr lang="en-US" sz="1050"/>
        </a:p>
      </dgm:t>
    </dgm:pt>
    <dgm:pt modelId="{15228418-7904-4343-AB14-A7309CB34C82}" type="sibTrans" cxnId="{1AA03548-33A9-40D4-BC54-640A1261C6B8}">
      <dgm:prSet/>
      <dgm:spPr/>
      <dgm:t>
        <a:bodyPr/>
        <a:lstStyle/>
        <a:p>
          <a:endParaRPr lang="en-US" sz="1050"/>
        </a:p>
      </dgm:t>
    </dgm:pt>
    <dgm:pt modelId="{535D56F4-E45A-4B66-9AA3-DA6353E25605}">
      <dgm:prSet phldrT="[Text]" custT="1"/>
      <dgm:spPr/>
      <dgm:t>
        <a:bodyPr/>
        <a:lstStyle/>
        <a:p>
          <a:r>
            <a:rPr lang="en-US" sz="1400" dirty="0"/>
            <a:t>LEAD GENERATION</a:t>
          </a:r>
        </a:p>
      </dgm:t>
    </dgm:pt>
    <dgm:pt modelId="{C9030967-9484-40BF-85E6-511DE1871F4F}" type="parTrans" cxnId="{8825D1F1-D458-4F78-AB1F-9CE4FF3607DE}">
      <dgm:prSet/>
      <dgm:spPr/>
      <dgm:t>
        <a:bodyPr/>
        <a:lstStyle/>
        <a:p>
          <a:endParaRPr lang="en-US" sz="1050"/>
        </a:p>
      </dgm:t>
    </dgm:pt>
    <dgm:pt modelId="{6026EFF0-5972-4BCD-A701-92D90928F02C}" type="sibTrans" cxnId="{8825D1F1-D458-4F78-AB1F-9CE4FF3607DE}">
      <dgm:prSet/>
      <dgm:spPr/>
      <dgm:t>
        <a:bodyPr/>
        <a:lstStyle/>
        <a:p>
          <a:endParaRPr lang="en-US" sz="1050"/>
        </a:p>
      </dgm:t>
    </dgm:pt>
    <dgm:pt modelId="{886DD5BD-24BC-4AC0-B129-A409969F51CB}">
      <dgm:prSet phldrT="[Text]" custT="1"/>
      <dgm:spPr/>
      <dgm:t>
        <a:bodyPr/>
        <a:lstStyle/>
        <a:p>
          <a:r>
            <a:rPr lang="en-US" sz="1600" dirty="0"/>
            <a:t>STAGE 3</a:t>
          </a:r>
        </a:p>
      </dgm:t>
    </dgm:pt>
    <dgm:pt modelId="{ABF8F7AC-763B-44EF-BD8E-C10AD01CD49F}" type="parTrans" cxnId="{898B8BD3-5246-4B51-92BC-40FA7BD3C6A8}">
      <dgm:prSet/>
      <dgm:spPr/>
      <dgm:t>
        <a:bodyPr/>
        <a:lstStyle/>
        <a:p>
          <a:endParaRPr lang="en-US" sz="1050"/>
        </a:p>
      </dgm:t>
    </dgm:pt>
    <dgm:pt modelId="{D71569F9-388C-44AB-8B4C-A0DBA45AF69E}" type="sibTrans" cxnId="{898B8BD3-5246-4B51-92BC-40FA7BD3C6A8}">
      <dgm:prSet/>
      <dgm:spPr/>
      <dgm:t>
        <a:bodyPr/>
        <a:lstStyle/>
        <a:p>
          <a:endParaRPr lang="en-US" sz="1050"/>
        </a:p>
      </dgm:t>
    </dgm:pt>
    <dgm:pt modelId="{C1A6836E-3FEC-4AC9-8593-82585E60BCD4}">
      <dgm:prSet phldrT="[Text]" custT="1"/>
      <dgm:spPr/>
      <dgm:t>
        <a:bodyPr/>
        <a:lstStyle/>
        <a:p>
          <a:r>
            <a:rPr lang="en-US" sz="1400" dirty="0"/>
            <a:t>IDENTIFICATION</a:t>
          </a:r>
        </a:p>
      </dgm:t>
    </dgm:pt>
    <dgm:pt modelId="{6F11B9BC-4DDA-4EDC-B51F-26510D07A1DF}" type="parTrans" cxnId="{10B228CC-73EF-4799-944B-ADBD427AA84B}">
      <dgm:prSet/>
      <dgm:spPr/>
      <dgm:t>
        <a:bodyPr/>
        <a:lstStyle/>
        <a:p>
          <a:endParaRPr lang="en-US" sz="1050"/>
        </a:p>
      </dgm:t>
    </dgm:pt>
    <dgm:pt modelId="{1A131D20-03DE-4184-A3B1-6B66DC011954}" type="sibTrans" cxnId="{10B228CC-73EF-4799-944B-ADBD427AA84B}">
      <dgm:prSet/>
      <dgm:spPr/>
      <dgm:t>
        <a:bodyPr/>
        <a:lstStyle/>
        <a:p>
          <a:endParaRPr lang="en-US" sz="1050"/>
        </a:p>
      </dgm:t>
    </dgm:pt>
    <dgm:pt modelId="{ABBB32DC-20DB-4D59-A4B4-F00A4205D9D9}">
      <dgm:prSet phldrT="[Text]" custT="1"/>
      <dgm:spPr/>
      <dgm:t>
        <a:bodyPr/>
        <a:lstStyle/>
        <a:p>
          <a:r>
            <a:rPr lang="en-US" sz="1600" dirty="0"/>
            <a:t>STAGE 4</a:t>
          </a:r>
        </a:p>
      </dgm:t>
    </dgm:pt>
    <dgm:pt modelId="{7927DCCE-6A09-4C85-BEB9-0A437CA8ED5F}" type="parTrans" cxnId="{46E1D0C0-6284-47B3-B8EA-BFFC4161DCD2}">
      <dgm:prSet/>
      <dgm:spPr/>
      <dgm:t>
        <a:bodyPr/>
        <a:lstStyle/>
        <a:p>
          <a:endParaRPr lang="en-US" sz="1050"/>
        </a:p>
      </dgm:t>
    </dgm:pt>
    <dgm:pt modelId="{CADCFAAF-38FA-4D79-A892-4369642C2BE4}" type="sibTrans" cxnId="{46E1D0C0-6284-47B3-B8EA-BFFC4161DCD2}">
      <dgm:prSet/>
      <dgm:spPr/>
      <dgm:t>
        <a:bodyPr/>
        <a:lstStyle/>
        <a:p>
          <a:endParaRPr lang="en-US" sz="1050"/>
        </a:p>
      </dgm:t>
    </dgm:pt>
    <dgm:pt modelId="{DB2E57DE-E50F-4E6C-A23B-646FEA36CA13}">
      <dgm:prSet phldrT="[Text]" custT="1"/>
      <dgm:spPr/>
      <dgm:t>
        <a:bodyPr/>
        <a:lstStyle/>
        <a:p>
          <a:r>
            <a:rPr lang="en-US" sz="1600" dirty="0"/>
            <a:t>STAGE 5</a:t>
          </a:r>
        </a:p>
      </dgm:t>
    </dgm:pt>
    <dgm:pt modelId="{35A6666C-653C-4DD7-9DBE-9ED76AB26A84}" type="parTrans" cxnId="{EED7E9E3-0E8D-46B6-89A5-7DBD0947D6E7}">
      <dgm:prSet/>
      <dgm:spPr/>
      <dgm:t>
        <a:bodyPr/>
        <a:lstStyle/>
        <a:p>
          <a:endParaRPr lang="en-US" sz="1050"/>
        </a:p>
      </dgm:t>
    </dgm:pt>
    <dgm:pt modelId="{25F1B06D-3343-4F56-8AE6-BC268712630E}" type="sibTrans" cxnId="{EED7E9E3-0E8D-46B6-89A5-7DBD0947D6E7}">
      <dgm:prSet/>
      <dgm:spPr/>
      <dgm:t>
        <a:bodyPr/>
        <a:lstStyle/>
        <a:p>
          <a:endParaRPr lang="en-US" sz="1050"/>
        </a:p>
      </dgm:t>
    </dgm:pt>
    <dgm:pt modelId="{5E7DB2E5-9763-40E2-B1C9-B2C5C523557F}">
      <dgm:prSet phldrT="[Text]" custT="1"/>
      <dgm:spPr/>
      <dgm:t>
        <a:bodyPr/>
        <a:lstStyle/>
        <a:p>
          <a:r>
            <a:rPr lang="en-US" sz="1600" dirty="0"/>
            <a:t>STAGE 6</a:t>
          </a:r>
        </a:p>
      </dgm:t>
    </dgm:pt>
    <dgm:pt modelId="{3C49599A-4605-4313-AF84-74BBAAD1F335}" type="parTrans" cxnId="{87546D68-D077-4C5C-B476-A31FE5F11E0E}">
      <dgm:prSet/>
      <dgm:spPr/>
      <dgm:t>
        <a:bodyPr/>
        <a:lstStyle/>
        <a:p>
          <a:endParaRPr lang="en-US" sz="1050"/>
        </a:p>
      </dgm:t>
    </dgm:pt>
    <dgm:pt modelId="{584D7B83-899E-4645-BEA0-F92E89F4E6FA}" type="sibTrans" cxnId="{87546D68-D077-4C5C-B476-A31FE5F11E0E}">
      <dgm:prSet/>
      <dgm:spPr/>
      <dgm:t>
        <a:bodyPr/>
        <a:lstStyle/>
        <a:p>
          <a:endParaRPr lang="en-US" sz="1050"/>
        </a:p>
      </dgm:t>
    </dgm:pt>
    <dgm:pt modelId="{DB83DD0F-0084-4EF3-A2AE-7AE7312EBF41}">
      <dgm:prSet phldrT="[Text]" custT="1"/>
      <dgm:spPr/>
      <dgm:t>
        <a:bodyPr/>
        <a:lstStyle/>
        <a:p>
          <a:r>
            <a:rPr lang="en-US" sz="1600" dirty="0"/>
            <a:t>STAGE 7</a:t>
          </a:r>
        </a:p>
      </dgm:t>
    </dgm:pt>
    <dgm:pt modelId="{78FC7E35-30C9-4D5E-B0D4-28BD2318186E}" type="parTrans" cxnId="{D5FE780C-6AE6-4598-B81D-8B8D26603BF5}">
      <dgm:prSet/>
      <dgm:spPr/>
      <dgm:t>
        <a:bodyPr/>
        <a:lstStyle/>
        <a:p>
          <a:endParaRPr lang="en-US" sz="1050"/>
        </a:p>
      </dgm:t>
    </dgm:pt>
    <dgm:pt modelId="{9413A6B9-9154-4EC8-9C3B-5A34C16AC223}" type="sibTrans" cxnId="{D5FE780C-6AE6-4598-B81D-8B8D26603BF5}">
      <dgm:prSet/>
      <dgm:spPr/>
      <dgm:t>
        <a:bodyPr/>
        <a:lstStyle/>
        <a:p>
          <a:endParaRPr lang="en-US" sz="1050"/>
        </a:p>
      </dgm:t>
    </dgm:pt>
    <dgm:pt modelId="{EE2D7811-C821-43D9-93AD-116E20B2260F}">
      <dgm:prSet custT="1"/>
      <dgm:spPr/>
      <dgm:t>
        <a:bodyPr/>
        <a:lstStyle/>
        <a:p>
          <a:r>
            <a:rPr lang="en-US" sz="1400" dirty="0"/>
            <a:t>QUALIFICATION</a:t>
          </a:r>
        </a:p>
      </dgm:t>
    </dgm:pt>
    <dgm:pt modelId="{D672904C-E6AA-43A5-82F0-204A61287780}" type="parTrans" cxnId="{2D36C62B-4EC2-4BED-8188-9A40632A27D8}">
      <dgm:prSet/>
      <dgm:spPr/>
      <dgm:t>
        <a:bodyPr/>
        <a:lstStyle/>
        <a:p>
          <a:endParaRPr lang="en-US" sz="1050"/>
        </a:p>
      </dgm:t>
    </dgm:pt>
    <dgm:pt modelId="{652445E7-0E67-4A54-98AD-64E4AED79D24}" type="sibTrans" cxnId="{2D36C62B-4EC2-4BED-8188-9A40632A27D8}">
      <dgm:prSet/>
      <dgm:spPr/>
      <dgm:t>
        <a:bodyPr/>
        <a:lstStyle/>
        <a:p>
          <a:endParaRPr lang="en-US" sz="1050"/>
        </a:p>
      </dgm:t>
    </dgm:pt>
    <dgm:pt modelId="{5B16C974-0D16-4D88-820F-B104C7AAA8A7}">
      <dgm:prSet custT="1"/>
      <dgm:spPr/>
      <dgm:t>
        <a:bodyPr/>
        <a:lstStyle/>
        <a:p>
          <a:r>
            <a:rPr lang="en-US" sz="1400" dirty="0"/>
            <a:t>DEVELOPMENT</a:t>
          </a:r>
        </a:p>
      </dgm:t>
    </dgm:pt>
    <dgm:pt modelId="{FF663145-36A2-4638-8502-FF7711DCFD0D}" type="parTrans" cxnId="{65015D4B-0F10-413B-8522-1CBBBED815A5}">
      <dgm:prSet/>
      <dgm:spPr/>
      <dgm:t>
        <a:bodyPr/>
        <a:lstStyle/>
        <a:p>
          <a:endParaRPr lang="en-US" sz="1050"/>
        </a:p>
      </dgm:t>
    </dgm:pt>
    <dgm:pt modelId="{2CC047E6-38A0-444E-A883-6C9A490F5E86}" type="sibTrans" cxnId="{65015D4B-0F10-413B-8522-1CBBBED815A5}">
      <dgm:prSet/>
      <dgm:spPr/>
      <dgm:t>
        <a:bodyPr/>
        <a:lstStyle/>
        <a:p>
          <a:endParaRPr lang="en-US" sz="1050"/>
        </a:p>
      </dgm:t>
    </dgm:pt>
    <dgm:pt modelId="{61533074-9779-49BB-B811-B8583EE8F4EC}">
      <dgm:prSet custT="1"/>
      <dgm:spPr/>
      <dgm:t>
        <a:bodyPr/>
        <a:lstStyle/>
        <a:p>
          <a:r>
            <a:rPr lang="en-US" sz="1400" dirty="0"/>
            <a:t>NEGOTIATION</a:t>
          </a:r>
        </a:p>
      </dgm:t>
    </dgm:pt>
    <dgm:pt modelId="{897222DF-5EDD-49BC-86E1-147BC101FC7B}" type="parTrans" cxnId="{D1D32C73-09D3-49C3-B8D2-38AF805CFE16}">
      <dgm:prSet/>
      <dgm:spPr/>
      <dgm:t>
        <a:bodyPr/>
        <a:lstStyle/>
        <a:p>
          <a:endParaRPr lang="en-US" sz="1050"/>
        </a:p>
      </dgm:t>
    </dgm:pt>
    <dgm:pt modelId="{67907017-BA3B-489B-86BC-162E427BD248}" type="sibTrans" cxnId="{D1D32C73-09D3-49C3-B8D2-38AF805CFE16}">
      <dgm:prSet/>
      <dgm:spPr/>
      <dgm:t>
        <a:bodyPr/>
        <a:lstStyle/>
        <a:p>
          <a:endParaRPr lang="en-US" sz="1050"/>
        </a:p>
      </dgm:t>
    </dgm:pt>
    <dgm:pt modelId="{AA1297E3-AB5B-4EEB-AA2C-5A3D66327449}">
      <dgm:prSet custT="1"/>
      <dgm:spPr/>
      <dgm:t>
        <a:bodyPr/>
        <a:lstStyle/>
        <a:p>
          <a:r>
            <a:rPr lang="en-US" sz="1400" dirty="0"/>
            <a:t>FINALIZATION</a:t>
          </a:r>
        </a:p>
      </dgm:t>
    </dgm:pt>
    <dgm:pt modelId="{F201B616-B514-451F-9CA4-A4464F77A7A5}" type="parTrans" cxnId="{D42D9FEB-EFBE-419D-88CA-4604876121D9}">
      <dgm:prSet/>
      <dgm:spPr/>
      <dgm:t>
        <a:bodyPr/>
        <a:lstStyle/>
        <a:p>
          <a:endParaRPr lang="en-US" sz="1050"/>
        </a:p>
      </dgm:t>
    </dgm:pt>
    <dgm:pt modelId="{ABB55BD5-49A9-4252-825E-217A6B650741}" type="sibTrans" cxnId="{D42D9FEB-EFBE-419D-88CA-4604876121D9}">
      <dgm:prSet/>
      <dgm:spPr/>
      <dgm:t>
        <a:bodyPr/>
        <a:lstStyle/>
        <a:p>
          <a:endParaRPr lang="en-US" sz="1050"/>
        </a:p>
      </dgm:t>
    </dgm:pt>
    <dgm:pt modelId="{86378943-FE36-422E-BD15-32B4D7072F20}" type="pres">
      <dgm:prSet presAssocID="{37B982B9-753F-4D31-B0DB-9A2EEC23B77E}" presName="linear" presStyleCnt="0">
        <dgm:presLayoutVars>
          <dgm:dir/>
          <dgm:animLvl val="lvl"/>
          <dgm:resizeHandles val="exact"/>
        </dgm:presLayoutVars>
      </dgm:prSet>
      <dgm:spPr/>
    </dgm:pt>
    <dgm:pt modelId="{38E939F7-E520-4DC4-BB5A-90F1296E30DE}" type="pres">
      <dgm:prSet presAssocID="{AE965811-3BB2-477C-B690-B131797E6B69}" presName="parentLin" presStyleCnt="0"/>
      <dgm:spPr/>
    </dgm:pt>
    <dgm:pt modelId="{0E36DD31-634B-4BC9-986C-DF16F8BCC0A5}" type="pres">
      <dgm:prSet presAssocID="{AE965811-3BB2-477C-B690-B131797E6B69}" presName="parentLeftMargin" presStyleLbl="node1" presStyleIdx="0" presStyleCnt="7"/>
      <dgm:spPr/>
    </dgm:pt>
    <dgm:pt modelId="{B4E15149-6AFB-4DD9-B890-FBCF4C762E40}" type="pres">
      <dgm:prSet presAssocID="{AE965811-3BB2-477C-B690-B131797E6B6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8A93683-4408-4804-93A0-93AF1DC91B3D}" type="pres">
      <dgm:prSet presAssocID="{AE965811-3BB2-477C-B690-B131797E6B69}" presName="negativeSpace" presStyleCnt="0"/>
      <dgm:spPr/>
    </dgm:pt>
    <dgm:pt modelId="{7753BAF2-8503-47FC-AACD-090D2313E1EF}" type="pres">
      <dgm:prSet presAssocID="{AE965811-3BB2-477C-B690-B131797E6B69}" presName="childText" presStyleLbl="conFgAcc1" presStyleIdx="0" presStyleCnt="7">
        <dgm:presLayoutVars>
          <dgm:bulletEnabled val="1"/>
        </dgm:presLayoutVars>
      </dgm:prSet>
      <dgm:spPr/>
    </dgm:pt>
    <dgm:pt modelId="{00842924-14E6-46F7-8440-D2B384721CD3}" type="pres">
      <dgm:prSet presAssocID="{A4BECE81-2F60-4A24-AB7F-E6B38762CFB5}" presName="spaceBetweenRectangles" presStyleCnt="0"/>
      <dgm:spPr/>
    </dgm:pt>
    <dgm:pt modelId="{5A43A8D9-9335-4E75-ACF4-27DD9EF510FA}" type="pres">
      <dgm:prSet presAssocID="{00E758D0-3668-44D5-9E00-5F6A4F8A32D6}" presName="parentLin" presStyleCnt="0"/>
      <dgm:spPr/>
    </dgm:pt>
    <dgm:pt modelId="{823B137F-05D9-45B3-AAE4-A2AC231DB959}" type="pres">
      <dgm:prSet presAssocID="{00E758D0-3668-44D5-9E00-5F6A4F8A32D6}" presName="parentLeftMargin" presStyleLbl="node1" presStyleIdx="0" presStyleCnt="7"/>
      <dgm:spPr/>
    </dgm:pt>
    <dgm:pt modelId="{28F364CF-EF05-425A-92B4-5B8A88030303}" type="pres">
      <dgm:prSet presAssocID="{00E758D0-3668-44D5-9E00-5F6A4F8A32D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A0510DC-421C-49B3-B72B-7FF3A66C8360}" type="pres">
      <dgm:prSet presAssocID="{00E758D0-3668-44D5-9E00-5F6A4F8A32D6}" presName="negativeSpace" presStyleCnt="0"/>
      <dgm:spPr/>
    </dgm:pt>
    <dgm:pt modelId="{C2B56F9D-032F-4266-89B0-D43D18FD5F3D}" type="pres">
      <dgm:prSet presAssocID="{00E758D0-3668-44D5-9E00-5F6A4F8A32D6}" presName="childText" presStyleLbl="conFgAcc1" presStyleIdx="1" presStyleCnt="7">
        <dgm:presLayoutVars>
          <dgm:bulletEnabled val="1"/>
        </dgm:presLayoutVars>
      </dgm:prSet>
      <dgm:spPr/>
    </dgm:pt>
    <dgm:pt modelId="{046D8270-DA72-4256-9CC7-E35007568C81}" type="pres">
      <dgm:prSet presAssocID="{15228418-7904-4343-AB14-A7309CB34C82}" presName="spaceBetweenRectangles" presStyleCnt="0"/>
      <dgm:spPr/>
    </dgm:pt>
    <dgm:pt modelId="{D3EC6573-F948-428D-BCF2-3F834F42124B}" type="pres">
      <dgm:prSet presAssocID="{886DD5BD-24BC-4AC0-B129-A409969F51CB}" presName="parentLin" presStyleCnt="0"/>
      <dgm:spPr/>
    </dgm:pt>
    <dgm:pt modelId="{D0AA06BC-059D-4543-B4AB-2B7CBCC17DE9}" type="pres">
      <dgm:prSet presAssocID="{886DD5BD-24BC-4AC0-B129-A409969F51CB}" presName="parentLeftMargin" presStyleLbl="node1" presStyleIdx="1" presStyleCnt="7"/>
      <dgm:spPr/>
    </dgm:pt>
    <dgm:pt modelId="{21635FE1-9EA0-40A5-8D51-BDABAD31F951}" type="pres">
      <dgm:prSet presAssocID="{886DD5BD-24BC-4AC0-B129-A409969F51C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469E7F2-4424-4815-B768-8492021CA5A7}" type="pres">
      <dgm:prSet presAssocID="{886DD5BD-24BC-4AC0-B129-A409969F51CB}" presName="negativeSpace" presStyleCnt="0"/>
      <dgm:spPr/>
    </dgm:pt>
    <dgm:pt modelId="{58E6B760-066E-4364-99D4-E1ED9A8111FB}" type="pres">
      <dgm:prSet presAssocID="{886DD5BD-24BC-4AC0-B129-A409969F51CB}" presName="childText" presStyleLbl="conFgAcc1" presStyleIdx="2" presStyleCnt="7">
        <dgm:presLayoutVars>
          <dgm:bulletEnabled val="1"/>
        </dgm:presLayoutVars>
      </dgm:prSet>
      <dgm:spPr/>
    </dgm:pt>
    <dgm:pt modelId="{0FA86AE4-24B5-4D94-955C-5E0B4B14A8CD}" type="pres">
      <dgm:prSet presAssocID="{D71569F9-388C-44AB-8B4C-A0DBA45AF69E}" presName="spaceBetweenRectangles" presStyleCnt="0"/>
      <dgm:spPr/>
    </dgm:pt>
    <dgm:pt modelId="{41120F30-15D7-45A9-B671-E8124FC51FD2}" type="pres">
      <dgm:prSet presAssocID="{ABBB32DC-20DB-4D59-A4B4-F00A4205D9D9}" presName="parentLin" presStyleCnt="0"/>
      <dgm:spPr/>
    </dgm:pt>
    <dgm:pt modelId="{2C1FCB45-9BFE-4267-81E4-004E837CD4F0}" type="pres">
      <dgm:prSet presAssocID="{ABBB32DC-20DB-4D59-A4B4-F00A4205D9D9}" presName="parentLeftMargin" presStyleLbl="node1" presStyleIdx="2" presStyleCnt="7"/>
      <dgm:spPr/>
    </dgm:pt>
    <dgm:pt modelId="{AE106C35-79BF-4332-B33A-12C2EDE58E3B}" type="pres">
      <dgm:prSet presAssocID="{ABBB32DC-20DB-4D59-A4B4-F00A4205D9D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EBF8000-419F-456A-B501-991D4BB7599C}" type="pres">
      <dgm:prSet presAssocID="{ABBB32DC-20DB-4D59-A4B4-F00A4205D9D9}" presName="negativeSpace" presStyleCnt="0"/>
      <dgm:spPr/>
    </dgm:pt>
    <dgm:pt modelId="{F804510A-460B-464A-BD21-6B86D9BD8A79}" type="pres">
      <dgm:prSet presAssocID="{ABBB32DC-20DB-4D59-A4B4-F00A4205D9D9}" presName="childText" presStyleLbl="conFgAcc1" presStyleIdx="3" presStyleCnt="7">
        <dgm:presLayoutVars>
          <dgm:bulletEnabled val="1"/>
        </dgm:presLayoutVars>
      </dgm:prSet>
      <dgm:spPr/>
    </dgm:pt>
    <dgm:pt modelId="{AC056F9A-E33D-466B-A9BD-693732161F77}" type="pres">
      <dgm:prSet presAssocID="{CADCFAAF-38FA-4D79-A892-4369642C2BE4}" presName="spaceBetweenRectangles" presStyleCnt="0"/>
      <dgm:spPr/>
    </dgm:pt>
    <dgm:pt modelId="{82A5EC0E-D71A-4578-BA0E-351D99E76362}" type="pres">
      <dgm:prSet presAssocID="{DB2E57DE-E50F-4E6C-A23B-646FEA36CA13}" presName="parentLin" presStyleCnt="0"/>
      <dgm:spPr/>
    </dgm:pt>
    <dgm:pt modelId="{2B8DA879-FA8E-44F0-97E2-9294B0115196}" type="pres">
      <dgm:prSet presAssocID="{DB2E57DE-E50F-4E6C-A23B-646FEA36CA13}" presName="parentLeftMargin" presStyleLbl="node1" presStyleIdx="3" presStyleCnt="7"/>
      <dgm:spPr/>
    </dgm:pt>
    <dgm:pt modelId="{0B686BDD-3A93-4561-9ED3-803CA57D65A0}" type="pres">
      <dgm:prSet presAssocID="{DB2E57DE-E50F-4E6C-A23B-646FEA36CA1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7FB9C85-31CF-48E8-A43C-BFC521F55B0B}" type="pres">
      <dgm:prSet presAssocID="{DB2E57DE-E50F-4E6C-A23B-646FEA36CA13}" presName="negativeSpace" presStyleCnt="0"/>
      <dgm:spPr/>
    </dgm:pt>
    <dgm:pt modelId="{3D2F25D3-7DD9-45C0-9C50-FBE66C876406}" type="pres">
      <dgm:prSet presAssocID="{DB2E57DE-E50F-4E6C-A23B-646FEA36CA13}" presName="childText" presStyleLbl="conFgAcc1" presStyleIdx="4" presStyleCnt="7">
        <dgm:presLayoutVars>
          <dgm:bulletEnabled val="1"/>
        </dgm:presLayoutVars>
      </dgm:prSet>
      <dgm:spPr/>
    </dgm:pt>
    <dgm:pt modelId="{BF8468B3-F68E-4C72-AE0C-8878DAC224B1}" type="pres">
      <dgm:prSet presAssocID="{25F1B06D-3343-4F56-8AE6-BC268712630E}" presName="spaceBetweenRectangles" presStyleCnt="0"/>
      <dgm:spPr/>
    </dgm:pt>
    <dgm:pt modelId="{D1E3B008-526A-4A62-A7C4-6A29C1998982}" type="pres">
      <dgm:prSet presAssocID="{5E7DB2E5-9763-40E2-B1C9-B2C5C523557F}" presName="parentLin" presStyleCnt="0"/>
      <dgm:spPr/>
    </dgm:pt>
    <dgm:pt modelId="{6F257D75-97AF-4B1B-A621-1EBADC51B65F}" type="pres">
      <dgm:prSet presAssocID="{5E7DB2E5-9763-40E2-B1C9-B2C5C523557F}" presName="parentLeftMargin" presStyleLbl="node1" presStyleIdx="4" presStyleCnt="7"/>
      <dgm:spPr/>
    </dgm:pt>
    <dgm:pt modelId="{F1AECB35-45EC-4AF1-B2A3-6048700EB27D}" type="pres">
      <dgm:prSet presAssocID="{5E7DB2E5-9763-40E2-B1C9-B2C5C523557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98C907C-6809-4EE0-911D-178A25215FA6}" type="pres">
      <dgm:prSet presAssocID="{5E7DB2E5-9763-40E2-B1C9-B2C5C523557F}" presName="negativeSpace" presStyleCnt="0"/>
      <dgm:spPr/>
    </dgm:pt>
    <dgm:pt modelId="{3EC64015-950F-49E2-9C6E-155C22F838CC}" type="pres">
      <dgm:prSet presAssocID="{5E7DB2E5-9763-40E2-B1C9-B2C5C523557F}" presName="childText" presStyleLbl="conFgAcc1" presStyleIdx="5" presStyleCnt="7">
        <dgm:presLayoutVars>
          <dgm:bulletEnabled val="1"/>
        </dgm:presLayoutVars>
      </dgm:prSet>
      <dgm:spPr/>
    </dgm:pt>
    <dgm:pt modelId="{50AAD2D8-E74D-47A9-9936-45AB313572E4}" type="pres">
      <dgm:prSet presAssocID="{584D7B83-899E-4645-BEA0-F92E89F4E6FA}" presName="spaceBetweenRectangles" presStyleCnt="0"/>
      <dgm:spPr/>
    </dgm:pt>
    <dgm:pt modelId="{37D03CA3-4501-495A-9076-C4E00B07E3FC}" type="pres">
      <dgm:prSet presAssocID="{DB83DD0F-0084-4EF3-A2AE-7AE7312EBF41}" presName="parentLin" presStyleCnt="0"/>
      <dgm:spPr/>
    </dgm:pt>
    <dgm:pt modelId="{446D1A1F-C1E2-4F08-8435-FF0E16887C28}" type="pres">
      <dgm:prSet presAssocID="{DB83DD0F-0084-4EF3-A2AE-7AE7312EBF41}" presName="parentLeftMargin" presStyleLbl="node1" presStyleIdx="5" presStyleCnt="7"/>
      <dgm:spPr/>
    </dgm:pt>
    <dgm:pt modelId="{A1E65773-5E6B-45B0-BF4D-7EF2FFD08E0B}" type="pres">
      <dgm:prSet presAssocID="{DB83DD0F-0084-4EF3-A2AE-7AE7312EBF4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E30E599-7F88-4A59-AD85-9240192A84B8}" type="pres">
      <dgm:prSet presAssocID="{DB83DD0F-0084-4EF3-A2AE-7AE7312EBF41}" presName="negativeSpace" presStyleCnt="0"/>
      <dgm:spPr/>
    </dgm:pt>
    <dgm:pt modelId="{340305FE-4EE8-4A9B-B9A0-21E132DA85BF}" type="pres">
      <dgm:prSet presAssocID="{DB83DD0F-0084-4EF3-A2AE-7AE7312EBF4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1DA7702-7069-4BC5-B10D-7D4F4D935498}" type="presOf" srcId="{5B16C974-0D16-4D88-820F-B104C7AAA8A7}" destId="{3D2F25D3-7DD9-45C0-9C50-FBE66C876406}" srcOrd="0" destOrd="0" presId="urn:microsoft.com/office/officeart/2005/8/layout/list1"/>
    <dgm:cxn modelId="{D5FE780C-6AE6-4598-B81D-8B8D26603BF5}" srcId="{37B982B9-753F-4D31-B0DB-9A2EEC23B77E}" destId="{DB83DD0F-0084-4EF3-A2AE-7AE7312EBF41}" srcOrd="6" destOrd="0" parTransId="{78FC7E35-30C9-4D5E-B0D4-28BD2318186E}" sibTransId="{9413A6B9-9154-4EC8-9C3B-5A34C16AC223}"/>
    <dgm:cxn modelId="{A83AF812-9857-4D36-9F5F-BC67D040D56D}" type="presOf" srcId="{00E758D0-3668-44D5-9E00-5F6A4F8A32D6}" destId="{823B137F-05D9-45B3-AAE4-A2AC231DB959}" srcOrd="0" destOrd="0" presId="urn:microsoft.com/office/officeart/2005/8/layout/list1"/>
    <dgm:cxn modelId="{EB637A14-B25D-44E1-B47B-3863C0EDD84C}" srcId="{AE965811-3BB2-477C-B690-B131797E6B69}" destId="{38B49878-D300-46AE-ACF3-FBADC1BF589F}" srcOrd="0" destOrd="0" parTransId="{85D42E0A-454C-4BE5-A21F-74D5DB88BF35}" sibTransId="{266CA2CF-ECFC-4EBB-AD24-50325940D38C}"/>
    <dgm:cxn modelId="{123D3D1C-BC71-465F-AF87-12AC7372A45A}" type="presOf" srcId="{886DD5BD-24BC-4AC0-B129-A409969F51CB}" destId="{21635FE1-9EA0-40A5-8D51-BDABAD31F951}" srcOrd="1" destOrd="0" presId="urn:microsoft.com/office/officeart/2005/8/layout/list1"/>
    <dgm:cxn modelId="{51D9FE25-AF54-4EAA-91A2-2CD6A9FF8C81}" type="presOf" srcId="{5E7DB2E5-9763-40E2-B1C9-B2C5C523557F}" destId="{F1AECB35-45EC-4AF1-B2A3-6048700EB27D}" srcOrd="1" destOrd="0" presId="urn:microsoft.com/office/officeart/2005/8/layout/list1"/>
    <dgm:cxn modelId="{4084E527-C665-4296-886D-BED44409D972}" type="presOf" srcId="{DB83DD0F-0084-4EF3-A2AE-7AE7312EBF41}" destId="{446D1A1F-C1E2-4F08-8435-FF0E16887C28}" srcOrd="0" destOrd="0" presId="urn:microsoft.com/office/officeart/2005/8/layout/list1"/>
    <dgm:cxn modelId="{2D36C62B-4EC2-4BED-8188-9A40632A27D8}" srcId="{ABBB32DC-20DB-4D59-A4B4-F00A4205D9D9}" destId="{EE2D7811-C821-43D9-93AD-116E20B2260F}" srcOrd="0" destOrd="0" parTransId="{D672904C-E6AA-43A5-82F0-204A61287780}" sibTransId="{652445E7-0E67-4A54-98AD-64E4AED79D24}"/>
    <dgm:cxn modelId="{51B9A62F-B86A-43C2-8A9D-644A6A758EC7}" type="presOf" srcId="{AA1297E3-AB5B-4EEB-AA2C-5A3D66327449}" destId="{340305FE-4EE8-4A9B-B9A0-21E132DA85BF}" srcOrd="0" destOrd="0" presId="urn:microsoft.com/office/officeart/2005/8/layout/list1"/>
    <dgm:cxn modelId="{EEF25135-44C3-4EA4-A6D6-0AAA2E401EAA}" type="presOf" srcId="{DB2E57DE-E50F-4E6C-A23B-646FEA36CA13}" destId="{2B8DA879-FA8E-44F0-97E2-9294B0115196}" srcOrd="0" destOrd="0" presId="urn:microsoft.com/office/officeart/2005/8/layout/list1"/>
    <dgm:cxn modelId="{C41E2360-2987-4535-903D-DB5DB2D0E3AC}" type="presOf" srcId="{535D56F4-E45A-4B66-9AA3-DA6353E25605}" destId="{C2B56F9D-032F-4266-89B0-D43D18FD5F3D}" srcOrd="0" destOrd="0" presId="urn:microsoft.com/office/officeart/2005/8/layout/list1"/>
    <dgm:cxn modelId="{946C0C44-BB24-4059-B641-FA04C5736A03}" type="presOf" srcId="{ABBB32DC-20DB-4D59-A4B4-F00A4205D9D9}" destId="{2C1FCB45-9BFE-4267-81E4-004E837CD4F0}" srcOrd="0" destOrd="0" presId="urn:microsoft.com/office/officeart/2005/8/layout/list1"/>
    <dgm:cxn modelId="{3C942D47-818F-482A-A136-B785089890BA}" type="presOf" srcId="{C1A6836E-3FEC-4AC9-8593-82585E60BCD4}" destId="{58E6B760-066E-4364-99D4-E1ED9A8111FB}" srcOrd="0" destOrd="0" presId="urn:microsoft.com/office/officeart/2005/8/layout/list1"/>
    <dgm:cxn modelId="{1AA03548-33A9-40D4-BC54-640A1261C6B8}" srcId="{37B982B9-753F-4D31-B0DB-9A2EEC23B77E}" destId="{00E758D0-3668-44D5-9E00-5F6A4F8A32D6}" srcOrd="1" destOrd="0" parTransId="{CCD24473-B1B1-4106-9D8D-34CBE6C72989}" sibTransId="{15228418-7904-4343-AB14-A7309CB34C82}"/>
    <dgm:cxn modelId="{87546D68-D077-4C5C-B476-A31FE5F11E0E}" srcId="{37B982B9-753F-4D31-B0DB-9A2EEC23B77E}" destId="{5E7DB2E5-9763-40E2-B1C9-B2C5C523557F}" srcOrd="5" destOrd="0" parTransId="{3C49599A-4605-4313-AF84-74BBAAD1F335}" sibTransId="{584D7B83-899E-4645-BEA0-F92E89F4E6FA}"/>
    <dgm:cxn modelId="{64307C48-BC8E-4B83-9453-3682B0CD8670}" type="presOf" srcId="{AE965811-3BB2-477C-B690-B131797E6B69}" destId="{0E36DD31-634B-4BC9-986C-DF16F8BCC0A5}" srcOrd="0" destOrd="0" presId="urn:microsoft.com/office/officeart/2005/8/layout/list1"/>
    <dgm:cxn modelId="{65015D4B-0F10-413B-8522-1CBBBED815A5}" srcId="{DB2E57DE-E50F-4E6C-A23B-646FEA36CA13}" destId="{5B16C974-0D16-4D88-820F-B104C7AAA8A7}" srcOrd="0" destOrd="0" parTransId="{FF663145-36A2-4638-8502-FF7711DCFD0D}" sibTransId="{2CC047E6-38A0-444E-A883-6C9A490F5E86}"/>
    <dgm:cxn modelId="{85720C4C-7ED7-475A-9837-D7B86FF97FF9}" type="presOf" srcId="{61533074-9779-49BB-B811-B8583EE8F4EC}" destId="{3EC64015-950F-49E2-9C6E-155C22F838CC}" srcOrd="0" destOrd="0" presId="urn:microsoft.com/office/officeart/2005/8/layout/list1"/>
    <dgm:cxn modelId="{D1D32C73-09D3-49C3-B8D2-38AF805CFE16}" srcId="{5E7DB2E5-9763-40E2-B1C9-B2C5C523557F}" destId="{61533074-9779-49BB-B811-B8583EE8F4EC}" srcOrd="0" destOrd="0" parTransId="{897222DF-5EDD-49BC-86E1-147BC101FC7B}" sibTransId="{67907017-BA3B-489B-86BC-162E427BD248}"/>
    <dgm:cxn modelId="{9305C174-9DE7-4CAF-A6DB-3A2ED1F54511}" type="presOf" srcId="{DB83DD0F-0084-4EF3-A2AE-7AE7312EBF41}" destId="{A1E65773-5E6B-45B0-BF4D-7EF2FFD08E0B}" srcOrd="1" destOrd="0" presId="urn:microsoft.com/office/officeart/2005/8/layout/list1"/>
    <dgm:cxn modelId="{D8BC4F87-E347-4B8D-B3B4-44CEB996137D}" type="presOf" srcId="{DB2E57DE-E50F-4E6C-A23B-646FEA36CA13}" destId="{0B686BDD-3A93-4561-9ED3-803CA57D65A0}" srcOrd="1" destOrd="0" presId="urn:microsoft.com/office/officeart/2005/8/layout/list1"/>
    <dgm:cxn modelId="{BF49018A-A9F8-4D68-AF32-31D86D37606A}" type="presOf" srcId="{EE2D7811-C821-43D9-93AD-116E20B2260F}" destId="{F804510A-460B-464A-BD21-6B86D9BD8A79}" srcOrd="0" destOrd="0" presId="urn:microsoft.com/office/officeart/2005/8/layout/list1"/>
    <dgm:cxn modelId="{7733D7A8-04DD-4BAC-A5DE-0ABD4E272535}" type="presOf" srcId="{AE965811-3BB2-477C-B690-B131797E6B69}" destId="{B4E15149-6AFB-4DD9-B890-FBCF4C762E40}" srcOrd="1" destOrd="0" presId="urn:microsoft.com/office/officeart/2005/8/layout/list1"/>
    <dgm:cxn modelId="{C8C3E9AB-37E0-41C9-AD2D-4CCA25879B03}" type="presOf" srcId="{37B982B9-753F-4D31-B0DB-9A2EEC23B77E}" destId="{86378943-FE36-422E-BD15-32B4D7072F20}" srcOrd="0" destOrd="0" presId="urn:microsoft.com/office/officeart/2005/8/layout/list1"/>
    <dgm:cxn modelId="{6CE776AC-D352-478F-BE4F-7A9D269A23A0}" type="presOf" srcId="{ABBB32DC-20DB-4D59-A4B4-F00A4205D9D9}" destId="{AE106C35-79BF-4332-B33A-12C2EDE58E3B}" srcOrd="1" destOrd="0" presId="urn:microsoft.com/office/officeart/2005/8/layout/list1"/>
    <dgm:cxn modelId="{46E1D0C0-6284-47B3-B8EA-BFFC4161DCD2}" srcId="{37B982B9-753F-4D31-B0DB-9A2EEC23B77E}" destId="{ABBB32DC-20DB-4D59-A4B4-F00A4205D9D9}" srcOrd="3" destOrd="0" parTransId="{7927DCCE-6A09-4C85-BEB9-0A437CA8ED5F}" sibTransId="{CADCFAAF-38FA-4D79-A892-4369642C2BE4}"/>
    <dgm:cxn modelId="{10B228CC-73EF-4799-944B-ADBD427AA84B}" srcId="{886DD5BD-24BC-4AC0-B129-A409969F51CB}" destId="{C1A6836E-3FEC-4AC9-8593-82585E60BCD4}" srcOrd="0" destOrd="0" parTransId="{6F11B9BC-4DDA-4EDC-B51F-26510D07A1DF}" sibTransId="{1A131D20-03DE-4184-A3B1-6B66DC011954}"/>
    <dgm:cxn modelId="{898B8BD3-5246-4B51-92BC-40FA7BD3C6A8}" srcId="{37B982B9-753F-4D31-B0DB-9A2EEC23B77E}" destId="{886DD5BD-24BC-4AC0-B129-A409969F51CB}" srcOrd="2" destOrd="0" parTransId="{ABF8F7AC-763B-44EF-BD8E-C10AD01CD49F}" sibTransId="{D71569F9-388C-44AB-8B4C-A0DBA45AF69E}"/>
    <dgm:cxn modelId="{7AF06EE2-6995-44DE-9B75-7F15D654A07B}" type="presOf" srcId="{5E7DB2E5-9763-40E2-B1C9-B2C5C523557F}" destId="{6F257D75-97AF-4B1B-A621-1EBADC51B65F}" srcOrd="0" destOrd="0" presId="urn:microsoft.com/office/officeart/2005/8/layout/list1"/>
    <dgm:cxn modelId="{EED7E9E3-0E8D-46B6-89A5-7DBD0947D6E7}" srcId="{37B982B9-753F-4D31-B0DB-9A2EEC23B77E}" destId="{DB2E57DE-E50F-4E6C-A23B-646FEA36CA13}" srcOrd="4" destOrd="0" parTransId="{35A6666C-653C-4DD7-9DBE-9ED76AB26A84}" sibTransId="{25F1B06D-3343-4F56-8AE6-BC268712630E}"/>
    <dgm:cxn modelId="{D42D9FEB-EFBE-419D-88CA-4604876121D9}" srcId="{DB83DD0F-0084-4EF3-A2AE-7AE7312EBF41}" destId="{AA1297E3-AB5B-4EEB-AA2C-5A3D66327449}" srcOrd="0" destOrd="0" parTransId="{F201B616-B514-451F-9CA4-A4464F77A7A5}" sibTransId="{ABB55BD5-49A9-4252-825E-217A6B650741}"/>
    <dgm:cxn modelId="{F4913FED-DBF6-4FF6-826C-45A36A41D65F}" type="presOf" srcId="{00E758D0-3668-44D5-9E00-5F6A4F8A32D6}" destId="{28F364CF-EF05-425A-92B4-5B8A88030303}" srcOrd="1" destOrd="0" presId="urn:microsoft.com/office/officeart/2005/8/layout/list1"/>
    <dgm:cxn modelId="{905462ED-F516-489D-864A-8150731A15BA}" srcId="{37B982B9-753F-4D31-B0DB-9A2EEC23B77E}" destId="{AE965811-3BB2-477C-B690-B131797E6B69}" srcOrd="0" destOrd="0" parTransId="{FB505838-93B6-442C-9516-E8CC8568AC3A}" sibTransId="{A4BECE81-2F60-4A24-AB7F-E6B38762CFB5}"/>
    <dgm:cxn modelId="{8825D1F1-D458-4F78-AB1F-9CE4FF3607DE}" srcId="{00E758D0-3668-44D5-9E00-5F6A4F8A32D6}" destId="{535D56F4-E45A-4B66-9AA3-DA6353E25605}" srcOrd="0" destOrd="0" parTransId="{C9030967-9484-40BF-85E6-511DE1871F4F}" sibTransId="{6026EFF0-5972-4BCD-A701-92D90928F02C}"/>
    <dgm:cxn modelId="{CA6A00F6-7095-4EA9-BF09-80436BB2C73E}" type="presOf" srcId="{38B49878-D300-46AE-ACF3-FBADC1BF589F}" destId="{7753BAF2-8503-47FC-AACD-090D2313E1EF}" srcOrd="0" destOrd="0" presId="urn:microsoft.com/office/officeart/2005/8/layout/list1"/>
    <dgm:cxn modelId="{A3FE97F9-E4A8-43C1-88B9-631D60682620}" type="presOf" srcId="{886DD5BD-24BC-4AC0-B129-A409969F51CB}" destId="{D0AA06BC-059D-4543-B4AB-2B7CBCC17DE9}" srcOrd="0" destOrd="0" presId="urn:microsoft.com/office/officeart/2005/8/layout/list1"/>
    <dgm:cxn modelId="{7EE89E10-6430-4C18-9F83-CBCA399FF29B}" type="presParOf" srcId="{86378943-FE36-422E-BD15-32B4D7072F20}" destId="{38E939F7-E520-4DC4-BB5A-90F1296E30DE}" srcOrd="0" destOrd="0" presId="urn:microsoft.com/office/officeart/2005/8/layout/list1"/>
    <dgm:cxn modelId="{EA1B763D-8F9F-4AD7-BB34-894BA12075C9}" type="presParOf" srcId="{38E939F7-E520-4DC4-BB5A-90F1296E30DE}" destId="{0E36DD31-634B-4BC9-986C-DF16F8BCC0A5}" srcOrd="0" destOrd="0" presId="urn:microsoft.com/office/officeart/2005/8/layout/list1"/>
    <dgm:cxn modelId="{2C4CA6FC-9608-412E-9F94-A8E0C808DA58}" type="presParOf" srcId="{38E939F7-E520-4DC4-BB5A-90F1296E30DE}" destId="{B4E15149-6AFB-4DD9-B890-FBCF4C762E40}" srcOrd="1" destOrd="0" presId="urn:microsoft.com/office/officeart/2005/8/layout/list1"/>
    <dgm:cxn modelId="{8054602E-1600-4291-8E38-1D9BD4B0F3F7}" type="presParOf" srcId="{86378943-FE36-422E-BD15-32B4D7072F20}" destId="{28A93683-4408-4804-93A0-93AF1DC91B3D}" srcOrd="1" destOrd="0" presId="urn:microsoft.com/office/officeart/2005/8/layout/list1"/>
    <dgm:cxn modelId="{63C4540C-8735-4D79-8E55-50FA0B3167E4}" type="presParOf" srcId="{86378943-FE36-422E-BD15-32B4D7072F20}" destId="{7753BAF2-8503-47FC-AACD-090D2313E1EF}" srcOrd="2" destOrd="0" presId="urn:microsoft.com/office/officeart/2005/8/layout/list1"/>
    <dgm:cxn modelId="{C0943BD4-715F-43B7-A374-9151E73AF3DB}" type="presParOf" srcId="{86378943-FE36-422E-BD15-32B4D7072F20}" destId="{00842924-14E6-46F7-8440-D2B384721CD3}" srcOrd="3" destOrd="0" presId="urn:microsoft.com/office/officeart/2005/8/layout/list1"/>
    <dgm:cxn modelId="{F3DA9FB1-2441-474D-84CF-853B0193307F}" type="presParOf" srcId="{86378943-FE36-422E-BD15-32B4D7072F20}" destId="{5A43A8D9-9335-4E75-ACF4-27DD9EF510FA}" srcOrd="4" destOrd="0" presId="urn:microsoft.com/office/officeart/2005/8/layout/list1"/>
    <dgm:cxn modelId="{27C08EB1-5350-4D03-8951-A4AD5478FBCA}" type="presParOf" srcId="{5A43A8D9-9335-4E75-ACF4-27DD9EF510FA}" destId="{823B137F-05D9-45B3-AAE4-A2AC231DB959}" srcOrd="0" destOrd="0" presId="urn:microsoft.com/office/officeart/2005/8/layout/list1"/>
    <dgm:cxn modelId="{71FEF8C6-D3DE-447D-86E9-64DB37486DFE}" type="presParOf" srcId="{5A43A8D9-9335-4E75-ACF4-27DD9EF510FA}" destId="{28F364CF-EF05-425A-92B4-5B8A88030303}" srcOrd="1" destOrd="0" presId="urn:microsoft.com/office/officeart/2005/8/layout/list1"/>
    <dgm:cxn modelId="{101060B7-88DB-4F3D-A9CB-7A28C769B820}" type="presParOf" srcId="{86378943-FE36-422E-BD15-32B4D7072F20}" destId="{BA0510DC-421C-49B3-B72B-7FF3A66C8360}" srcOrd="5" destOrd="0" presId="urn:microsoft.com/office/officeart/2005/8/layout/list1"/>
    <dgm:cxn modelId="{6BD14CBB-FC18-47B7-9468-D0DF79EE864A}" type="presParOf" srcId="{86378943-FE36-422E-BD15-32B4D7072F20}" destId="{C2B56F9D-032F-4266-89B0-D43D18FD5F3D}" srcOrd="6" destOrd="0" presId="urn:microsoft.com/office/officeart/2005/8/layout/list1"/>
    <dgm:cxn modelId="{CF3C5C8A-D03A-4EA9-9B4E-334DB7DBD3F4}" type="presParOf" srcId="{86378943-FE36-422E-BD15-32B4D7072F20}" destId="{046D8270-DA72-4256-9CC7-E35007568C81}" srcOrd="7" destOrd="0" presId="urn:microsoft.com/office/officeart/2005/8/layout/list1"/>
    <dgm:cxn modelId="{6219263F-B031-4061-8095-D12E80DADEBD}" type="presParOf" srcId="{86378943-FE36-422E-BD15-32B4D7072F20}" destId="{D3EC6573-F948-428D-BCF2-3F834F42124B}" srcOrd="8" destOrd="0" presId="urn:microsoft.com/office/officeart/2005/8/layout/list1"/>
    <dgm:cxn modelId="{AD80BDA8-6A5C-4714-9314-34E30E1EC1C7}" type="presParOf" srcId="{D3EC6573-F948-428D-BCF2-3F834F42124B}" destId="{D0AA06BC-059D-4543-B4AB-2B7CBCC17DE9}" srcOrd="0" destOrd="0" presId="urn:microsoft.com/office/officeart/2005/8/layout/list1"/>
    <dgm:cxn modelId="{41ACE6CB-B5EA-44A5-93C6-4040EC8B7F1D}" type="presParOf" srcId="{D3EC6573-F948-428D-BCF2-3F834F42124B}" destId="{21635FE1-9EA0-40A5-8D51-BDABAD31F951}" srcOrd="1" destOrd="0" presId="urn:microsoft.com/office/officeart/2005/8/layout/list1"/>
    <dgm:cxn modelId="{7337539B-18D0-4590-AC5A-466458368529}" type="presParOf" srcId="{86378943-FE36-422E-BD15-32B4D7072F20}" destId="{9469E7F2-4424-4815-B768-8492021CA5A7}" srcOrd="9" destOrd="0" presId="urn:microsoft.com/office/officeart/2005/8/layout/list1"/>
    <dgm:cxn modelId="{354816EE-7FB4-4816-A567-809339BD4E60}" type="presParOf" srcId="{86378943-FE36-422E-BD15-32B4D7072F20}" destId="{58E6B760-066E-4364-99D4-E1ED9A8111FB}" srcOrd="10" destOrd="0" presId="urn:microsoft.com/office/officeart/2005/8/layout/list1"/>
    <dgm:cxn modelId="{6929497F-AD11-4AEC-B978-CFF28E311050}" type="presParOf" srcId="{86378943-FE36-422E-BD15-32B4D7072F20}" destId="{0FA86AE4-24B5-4D94-955C-5E0B4B14A8CD}" srcOrd="11" destOrd="0" presId="urn:microsoft.com/office/officeart/2005/8/layout/list1"/>
    <dgm:cxn modelId="{3780CC27-94E1-4D6A-A0E8-1FA1C467BFFD}" type="presParOf" srcId="{86378943-FE36-422E-BD15-32B4D7072F20}" destId="{41120F30-15D7-45A9-B671-E8124FC51FD2}" srcOrd="12" destOrd="0" presId="urn:microsoft.com/office/officeart/2005/8/layout/list1"/>
    <dgm:cxn modelId="{6C8ACCE9-962E-4D75-8C80-D55AB3C2DD9F}" type="presParOf" srcId="{41120F30-15D7-45A9-B671-E8124FC51FD2}" destId="{2C1FCB45-9BFE-4267-81E4-004E837CD4F0}" srcOrd="0" destOrd="0" presId="urn:microsoft.com/office/officeart/2005/8/layout/list1"/>
    <dgm:cxn modelId="{73A8EFF5-6509-4C95-8354-FB33E4500647}" type="presParOf" srcId="{41120F30-15D7-45A9-B671-E8124FC51FD2}" destId="{AE106C35-79BF-4332-B33A-12C2EDE58E3B}" srcOrd="1" destOrd="0" presId="urn:microsoft.com/office/officeart/2005/8/layout/list1"/>
    <dgm:cxn modelId="{56BE17FE-60C8-41E1-830C-FF514E6FE938}" type="presParOf" srcId="{86378943-FE36-422E-BD15-32B4D7072F20}" destId="{BEBF8000-419F-456A-B501-991D4BB7599C}" srcOrd="13" destOrd="0" presId="urn:microsoft.com/office/officeart/2005/8/layout/list1"/>
    <dgm:cxn modelId="{92A22225-F9EC-4D55-87EA-C9662736D43F}" type="presParOf" srcId="{86378943-FE36-422E-BD15-32B4D7072F20}" destId="{F804510A-460B-464A-BD21-6B86D9BD8A79}" srcOrd="14" destOrd="0" presId="urn:microsoft.com/office/officeart/2005/8/layout/list1"/>
    <dgm:cxn modelId="{B9A7DA52-895A-4BE7-8D06-614BE12380A4}" type="presParOf" srcId="{86378943-FE36-422E-BD15-32B4D7072F20}" destId="{AC056F9A-E33D-466B-A9BD-693732161F77}" srcOrd="15" destOrd="0" presId="urn:microsoft.com/office/officeart/2005/8/layout/list1"/>
    <dgm:cxn modelId="{DF74DF1C-58EC-44DA-BF25-29B71B00D493}" type="presParOf" srcId="{86378943-FE36-422E-BD15-32B4D7072F20}" destId="{82A5EC0E-D71A-4578-BA0E-351D99E76362}" srcOrd="16" destOrd="0" presId="urn:microsoft.com/office/officeart/2005/8/layout/list1"/>
    <dgm:cxn modelId="{E0F1A053-1807-4F1F-BB6E-E459496CF2DE}" type="presParOf" srcId="{82A5EC0E-D71A-4578-BA0E-351D99E76362}" destId="{2B8DA879-FA8E-44F0-97E2-9294B0115196}" srcOrd="0" destOrd="0" presId="urn:microsoft.com/office/officeart/2005/8/layout/list1"/>
    <dgm:cxn modelId="{68C5DBDA-2E1B-40F2-8289-AE6D42C33738}" type="presParOf" srcId="{82A5EC0E-D71A-4578-BA0E-351D99E76362}" destId="{0B686BDD-3A93-4561-9ED3-803CA57D65A0}" srcOrd="1" destOrd="0" presId="urn:microsoft.com/office/officeart/2005/8/layout/list1"/>
    <dgm:cxn modelId="{6F63637A-58B2-45B0-8ED7-B0FE9435CB56}" type="presParOf" srcId="{86378943-FE36-422E-BD15-32B4D7072F20}" destId="{27FB9C85-31CF-48E8-A43C-BFC521F55B0B}" srcOrd="17" destOrd="0" presId="urn:microsoft.com/office/officeart/2005/8/layout/list1"/>
    <dgm:cxn modelId="{626861FE-B883-40F1-8FA4-A28A324D5303}" type="presParOf" srcId="{86378943-FE36-422E-BD15-32B4D7072F20}" destId="{3D2F25D3-7DD9-45C0-9C50-FBE66C876406}" srcOrd="18" destOrd="0" presId="urn:microsoft.com/office/officeart/2005/8/layout/list1"/>
    <dgm:cxn modelId="{026F71D4-DB15-4108-8812-DD7CB4C4C6C5}" type="presParOf" srcId="{86378943-FE36-422E-BD15-32B4D7072F20}" destId="{BF8468B3-F68E-4C72-AE0C-8878DAC224B1}" srcOrd="19" destOrd="0" presId="urn:microsoft.com/office/officeart/2005/8/layout/list1"/>
    <dgm:cxn modelId="{B657A5E8-EE5F-44DA-9331-4FB19D56EC22}" type="presParOf" srcId="{86378943-FE36-422E-BD15-32B4D7072F20}" destId="{D1E3B008-526A-4A62-A7C4-6A29C1998982}" srcOrd="20" destOrd="0" presId="urn:microsoft.com/office/officeart/2005/8/layout/list1"/>
    <dgm:cxn modelId="{0165A709-34A8-44C1-80E4-2B9B2D12C5AE}" type="presParOf" srcId="{D1E3B008-526A-4A62-A7C4-6A29C1998982}" destId="{6F257D75-97AF-4B1B-A621-1EBADC51B65F}" srcOrd="0" destOrd="0" presId="urn:microsoft.com/office/officeart/2005/8/layout/list1"/>
    <dgm:cxn modelId="{7065E1CE-E254-4C04-9CAE-9D1042D6D8AF}" type="presParOf" srcId="{D1E3B008-526A-4A62-A7C4-6A29C1998982}" destId="{F1AECB35-45EC-4AF1-B2A3-6048700EB27D}" srcOrd="1" destOrd="0" presId="urn:microsoft.com/office/officeart/2005/8/layout/list1"/>
    <dgm:cxn modelId="{A3481663-71B6-41DA-9870-B8419AE7A8A9}" type="presParOf" srcId="{86378943-FE36-422E-BD15-32B4D7072F20}" destId="{E98C907C-6809-4EE0-911D-178A25215FA6}" srcOrd="21" destOrd="0" presId="urn:microsoft.com/office/officeart/2005/8/layout/list1"/>
    <dgm:cxn modelId="{E69C7D0A-4C25-44E3-A110-F1D423FB8165}" type="presParOf" srcId="{86378943-FE36-422E-BD15-32B4D7072F20}" destId="{3EC64015-950F-49E2-9C6E-155C22F838CC}" srcOrd="22" destOrd="0" presId="urn:microsoft.com/office/officeart/2005/8/layout/list1"/>
    <dgm:cxn modelId="{3DA77C0C-00F6-4981-B905-599D18DBAF2B}" type="presParOf" srcId="{86378943-FE36-422E-BD15-32B4D7072F20}" destId="{50AAD2D8-E74D-47A9-9936-45AB313572E4}" srcOrd="23" destOrd="0" presId="urn:microsoft.com/office/officeart/2005/8/layout/list1"/>
    <dgm:cxn modelId="{F8746B27-A432-43B0-88A6-80E54D69E140}" type="presParOf" srcId="{86378943-FE36-422E-BD15-32B4D7072F20}" destId="{37D03CA3-4501-495A-9076-C4E00B07E3FC}" srcOrd="24" destOrd="0" presId="urn:microsoft.com/office/officeart/2005/8/layout/list1"/>
    <dgm:cxn modelId="{14CF6796-1927-4EC0-BB9C-5D561AA3AAAD}" type="presParOf" srcId="{37D03CA3-4501-495A-9076-C4E00B07E3FC}" destId="{446D1A1F-C1E2-4F08-8435-FF0E16887C28}" srcOrd="0" destOrd="0" presId="urn:microsoft.com/office/officeart/2005/8/layout/list1"/>
    <dgm:cxn modelId="{F67C969C-BDA5-4AEF-927C-25574A89BE77}" type="presParOf" srcId="{37D03CA3-4501-495A-9076-C4E00B07E3FC}" destId="{A1E65773-5E6B-45B0-BF4D-7EF2FFD08E0B}" srcOrd="1" destOrd="0" presId="urn:microsoft.com/office/officeart/2005/8/layout/list1"/>
    <dgm:cxn modelId="{3663E2A5-2B19-4E2D-9D0C-F512EC012A62}" type="presParOf" srcId="{86378943-FE36-422E-BD15-32B4D7072F20}" destId="{8E30E599-7F88-4A59-AD85-9240192A84B8}" srcOrd="25" destOrd="0" presId="urn:microsoft.com/office/officeart/2005/8/layout/list1"/>
    <dgm:cxn modelId="{BC4B8DE6-0234-4D57-ACBF-20014E5A1942}" type="presParOf" srcId="{86378943-FE36-422E-BD15-32B4D7072F20}" destId="{340305FE-4EE8-4A9B-B9A0-21E132DA85BF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BAF2-8503-47FC-AACD-090D2313E1EF}">
      <dsp:nvSpPr>
        <dsp:cNvPr id="0" name=""/>
        <dsp:cNvSpPr/>
      </dsp:nvSpPr>
      <dsp:spPr>
        <a:xfrm>
          <a:off x="0" y="225750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PROSPECT CREATION</a:t>
          </a:r>
        </a:p>
      </dsp:txBody>
      <dsp:txXfrm>
        <a:off x="0" y="225750"/>
        <a:ext cx="4457700" cy="548100"/>
      </dsp:txXfrm>
    </dsp:sp>
    <dsp:sp modelId="{B4E15149-6AFB-4DD9-B890-FBCF4C762E40}">
      <dsp:nvSpPr>
        <dsp:cNvPr id="0" name=""/>
        <dsp:cNvSpPr/>
      </dsp:nvSpPr>
      <dsp:spPr>
        <a:xfrm>
          <a:off x="222885" y="48630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1</a:t>
          </a:r>
        </a:p>
      </dsp:txBody>
      <dsp:txXfrm>
        <a:off x="240178" y="65923"/>
        <a:ext cx="3085804" cy="319654"/>
      </dsp:txXfrm>
    </dsp:sp>
    <dsp:sp modelId="{C2B56F9D-032F-4266-89B0-D43D18FD5F3D}">
      <dsp:nvSpPr>
        <dsp:cNvPr id="0" name=""/>
        <dsp:cNvSpPr/>
      </dsp:nvSpPr>
      <dsp:spPr>
        <a:xfrm>
          <a:off x="0" y="1015770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LEAD GENERATION</a:t>
          </a:r>
        </a:p>
      </dsp:txBody>
      <dsp:txXfrm>
        <a:off x="0" y="1015770"/>
        <a:ext cx="4457700" cy="548100"/>
      </dsp:txXfrm>
    </dsp:sp>
    <dsp:sp modelId="{28F364CF-EF05-425A-92B4-5B8A88030303}">
      <dsp:nvSpPr>
        <dsp:cNvPr id="0" name=""/>
        <dsp:cNvSpPr/>
      </dsp:nvSpPr>
      <dsp:spPr>
        <a:xfrm>
          <a:off x="222885" y="838650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2</a:t>
          </a:r>
        </a:p>
      </dsp:txBody>
      <dsp:txXfrm>
        <a:off x="240178" y="855943"/>
        <a:ext cx="3085804" cy="319654"/>
      </dsp:txXfrm>
    </dsp:sp>
    <dsp:sp modelId="{58E6B760-066E-4364-99D4-E1ED9A8111FB}">
      <dsp:nvSpPr>
        <dsp:cNvPr id="0" name=""/>
        <dsp:cNvSpPr/>
      </dsp:nvSpPr>
      <dsp:spPr>
        <a:xfrm>
          <a:off x="0" y="1805790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IDENTIFICATION</a:t>
          </a:r>
        </a:p>
      </dsp:txBody>
      <dsp:txXfrm>
        <a:off x="0" y="1805790"/>
        <a:ext cx="4457700" cy="548100"/>
      </dsp:txXfrm>
    </dsp:sp>
    <dsp:sp modelId="{21635FE1-9EA0-40A5-8D51-BDABAD31F951}">
      <dsp:nvSpPr>
        <dsp:cNvPr id="0" name=""/>
        <dsp:cNvSpPr/>
      </dsp:nvSpPr>
      <dsp:spPr>
        <a:xfrm>
          <a:off x="222885" y="1628670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3</a:t>
          </a:r>
        </a:p>
      </dsp:txBody>
      <dsp:txXfrm>
        <a:off x="240178" y="1645963"/>
        <a:ext cx="3085804" cy="319654"/>
      </dsp:txXfrm>
    </dsp:sp>
    <dsp:sp modelId="{F804510A-460B-464A-BD21-6B86D9BD8A79}">
      <dsp:nvSpPr>
        <dsp:cNvPr id="0" name=""/>
        <dsp:cNvSpPr/>
      </dsp:nvSpPr>
      <dsp:spPr>
        <a:xfrm>
          <a:off x="0" y="2595810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QUALIFICATION</a:t>
          </a:r>
        </a:p>
      </dsp:txBody>
      <dsp:txXfrm>
        <a:off x="0" y="2595810"/>
        <a:ext cx="4457700" cy="548100"/>
      </dsp:txXfrm>
    </dsp:sp>
    <dsp:sp modelId="{AE106C35-79BF-4332-B33A-12C2EDE58E3B}">
      <dsp:nvSpPr>
        <dsp:cNvPr id="0" name=""/>
        <dsp:cNvSpPr/>
      </dsp:nvSpPr>
      <dsp:spPr>
        <a:xfrm>
          <a:off x="222885" y="2418690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4</a:t>
          </a:r>
        </a:p>
      </dsp:txBody>
      <dsp:txXfrm>
        <a:off x="240178" y="2435983"/>
        <a:ext cx="3085804" cy="319654"/>
      </dsp:txXfrm>
    </dsp:sp>
    <dsp:sp modelId="{3D2F25D3-7DD9-45C0-9C50-FBE66C876406}">
      <dsp:nvSpPr>
        <dsp:cNvPr id="0" name=""/>
        <dsp:cNvSpPr/>
      </dsp:nvSpPr>
      <dsp:spPr>
        <a:xfrm>
          <a:off x="0" y="3385830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DEVELOPMENT</a:t>
          </a:r>
        </a:p>
      </dsp:txBody>
      <dsp:txXfrm>
        <a:off x="0" y="3385830"/>
        <a:ext cx="4457700" cy="548100"/>
      </dsp:txXfrm>
    </dsp:sp>
    <dsp:sp modelId="{0B686BDD-3A93-4561-9ED3-803CA57D65A0}">
      <dsp:nvSpPr>
        <dsp:cNvPr id="0" name=""/>
        <dsp:cNvSpPr/>
      </dsp:nvSpPr>
      <dsp:spPr>
        <a:xfrm>
          <a:off x="222885" y="3208709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5</a:t>
          </a:r>
        </a:p>
      </dsp:txBody>
      <dsp:txXfrm>
        <a:off x="240178" y="3226002"/>
        <a:ext cx="3085804" cy="319654"/>
      </dsp:txXfrm>
    </dsp:sp>
    <dsp:sp modelId="{3EC64015-950F-49E2-9C6E-155C22F838CC}">
      <dsp:nvSpPr>
        <dsp:cNvPr id="0" name=""/>
        <dsp:cNvSpPr/>
      </dsp:nvSpPr>
      <dsp:spPr>
        <a:xfrm>
          <a:off x="0" y="4175849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NEGOTIATION</a:t>
          </a:r>
        </a:p>
      </dsp:txBody>
      <dsp:txXfrm>
        <a:off x="0" y="4175849"/>
        <a:ext cx="4457700" cy="548100"/>
      </dsp:txXfrm>
    </dsp:sp>
    <dsp:sp modelId="{F1AECB35-45EC-4AF1-B2A3-6048700EB27D}">
      <dsp:nvSpPr>
        <dsp:cNvPr id="0" name=""/>
        <dsp:cNvSpPr/>
      </dsp:nvSpPr>
      <dsp:spPr>
        <a:xfrm>
          <a:off x="222885" y="3998729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6</a:t>
          </a:r>
        </a:p>
      </dsp:txBody>
      <dsp:txXfrm>
        <a:off x="240178" y="4016022"/>
        <a:ext cx="3085804" cy="319654"/>
      </dsp:txXfrm>
    </dsp:sp>
    <dsp:sp modelId="{340305FE-4EE8-4A9B-B9A0-21E132DA85BF}">
      <dsp:nvSpPr>
        <dsp:cNvPr id="0" name=""/>
        <dsp:cNvSpPr/>
      </dsp:nvSpPr>
      <dsp:spPr>
        <a:xfrm>
          <a:off x="0" y="4965870"/>
          <a:ext cx="4457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5967" tIns="249936" rIns="345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FINALIZATION</a:t>
          </a:r>
        </a:p>
      </dsp:txBody>
      <dsp:txXfrm>
        <a:off x="0" y="4965870"/>
        <a:ext cx="4457700" cy="548100"/>
      </dsp:txXfrm>
    </dsp:sp>
    <dsp:sp modelId="{A1E65773-5E6B-45B0-BF4D-7EF2FFD08E0B}">
      <dsp:nvSpPr>
        <dsp:cNvPr id="0" name=""/>
        <dsp:cNvSpPr/>
      </dsp:nvSpPr>
      <dsp:spPr>
        <a:xfrm>
          <a:off x="222885" y="4788749"/>
          <a:ext cx="312039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943" tIns="0" rIns="11794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7</a:t>
          </a:r>
        </a:p>
      </dsp:txBody>
      <dsp:txXfrm>
        <a:off x="240178" y="4806042"/>
        <a:ext cx="308580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CA8A80-65A3-45B5-843C-A01DDC5DD903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BFEB1-1201-4D9F-9CE8-776BB856E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6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6787" cy="26289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74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6787" cy="26289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154-027F-4A11-BB3A-C58F6DEB66F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157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2800" b="1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slide" Target="slide1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7.emf"/><Relationship Id="rId4" Type="http://schemas.openxmlformats.org/officeDocument/2006/relationships/image" Target="../media/image14.png"/><Relationship Id="rId9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" Target="slide43.xml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24.png"/><Relationship Id="rId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6.xml"/><Relationship Id="rId7" Type="http://schemas.openxmlformats.org/officeDocument/2006/relationships/image" Target="../media/image2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4.png"/><Relationship Id="rId3" Type="http://schemas.openxmlformats.org/officeDocument/2006/relationships/slide" Target="slide30.xml"/><Relationship Id="rId7" Type="http://schemas.openxmlformats.org/officeDocument/2006/relationships/image" Target="../media/image31.png"/><Relationship Id="rId12" Type="http://schemas.microsoft.com/office/2007/relationships/hdphoto" Target="../media/hdphoto9.wdp"/><Relationship Id="rId2" Type="http://schemas.openxmlformats.org/officeDocument/2006/relationships/image" Target="../media/image2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7.svg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32.png"/><Relationship Id="rId1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microsoft.com/office/2007/relationships/hdphoto" Target="../media/hdphoto8.wdp"/><Relationship Id="rId12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10.wdp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3.png"/><Relationship Id="rId18" Type="http://schemas.openxmlformats.org/officeDocument/2006/relationships/image" Target="../media/image43.svg"/><Relationship Id="rId26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slide" Target="slide30.xml"/><Relationship Id="rId17" Type="http://schemas.openxmlformats.org/officeDocument/2006/relationships/image" Target="../media/image42.png"/><Relationship Id="rId25" Type="http://schemas.openxmlformats.org/officeDocument/2006/relationships/image" Target="../media/image50.jpeg"/><Relationship Id="rId2" Type="http://schemas.openxmlformats.org/officeDocument/2006/relationships/image" Target="../media/image29.png"/><Relationship Id="rId16" Type="http://schemas.openxmlformats.org/officeDocument/2006/relationships/image" Target="../media/image41.emf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8.wdp"/><Relationship Id="rId24" Type="http://schemas.openxmlformats.org/officeDocument/2006/relationships/image" Target="../media/image49.svg"/><Relationship Id="rId5" Type="http://schemas.openxmlformats.org/officeDocument/2006/relationships/image" Target="../media/image38.png"/><Relationship Id="rId15" Type="http://schemas.openxmlformats.org/officeDocument/2006/relationships/package" Target="../embeddings/Microsoft_Excel_Worksheet4.xlsx"/><Relationship Id="rId23" Type="http://schemas.openxmlformats.org/officeDocument/2006/relationships/image" Target="../media/image48.png"/><Relationship Id="rId28" Type="http://schemas.openxmlformats.org/officeDocument/2006/relationships/image" Target="../media/image28.png"/><Relationship Id="rId10" Type="http://schemas.openxmlformats.org/officeDocument/2006/relationships/image" Target="../media/image32.png"/><Relationship Id="rId19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microsoft.com/office/2007/relationships/hdphoto" Target="../media/hdphoto9.wdp"/><Relationship Id="rId22" Type="http://schemas.openxmlformats.org/officeDocument/2006/relationships/image" Target="../media/image47.svg"/><Relationship Id="rId27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10" Type="http://schemas.openxmlformats.org/officeDocument/2006/relationships/image" Target="../media/image54.png"/><Relationship Id="rId4" Type="http://schemas.microsoft.com/office/2007/relationships/hdphoto" Target="../media/hdphoto9.wdp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7.svg"/><Relationship Id="rId3" Type="http://schemas.openxmlformats.org/officeDocument/2006/relationships/slide" Target="slide30.xml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microsoft.com/office/2007/relationships/hdphoto" Target="../media/hdphoto9.wdp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microsoft.com/office/2007/relationships/hdphoto" Target="../media/hdphoto8.wdp"/><Relationship Id="rId12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10.wdp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image" Target="../media/image28.png"/><Relationship Id="rId3" Type="http://schemas.openxmlformats.org/officeDocument/2006/relationships/image" Target="../media/image36.png"/><Relationship Id="rId21" Type="http://schemas.openxmlformats.org/officeDocument/2006/relationships/image" Target="../media/image50.jpeg"/><Relationship Id="rId7" Type="http://schemas.openxmlformats.org/officeDocument/2006/relationships/image" Target="../media/image39.png"/><Relationship Id="rId12" Type="http://schemas.microsoft.com/office/2007/relationships/hdphoto" Target="../media/hdphoto9.wdp"/><Relationship Id="rId17" Type="http://schemas.openxmlformats.org/officeDocument/2006/relationships/image" Target="../media/image46.png"/><Relationship Id="rId25" Type="http://schemas.microsoft.com/office/2007/relationships/hdphoto" Target="../media/hdphoto8.wdp"/><Relationship Id="rId2" Type="http://schemas.openxmlformats.org/officeDocument/2006/relationships/image" Target="../media/image29.png"/><Relationship Id="rId16" Type="http://schemas.openxmlformats.org/officeDocument/2006/relationships/image" Target="../media/image45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33.png"/><Relationship Id="rId24" Type="http://schemas.openxmlformats.org/officeDocument/2006/relationships/image" Target="../media/image32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23" Type="http://schemas.microsoft.com/office/2007/relationships/hdphoto" Target="../media/hdphoto13.wdp"/><Relationship Id="rId28" Type="http://schemas.openxmlformats.org/officeDocument/2006/relationships/image" Target="../media/image57.emf"/><Relationship Id="rId10" Type="http://schemas.openxmlformats.org/officeDocument/2006/relationships/slide" Target="slide30.xml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3.svg"/><Relationship Id="rId22" Type="http://schemas.openxmlformats.org/officeDocument/2006/relationships/image" Target="../media/image51.png"/><Relationship Id="rId27" Type="http://schemas.openxmlformats.org/officeDocument/2006/relationships/package" Target="../embeddings/Microsoft_Excel_Worksheet5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7.svg"/><Relationship Id="rId3" Type="http://schemas.openxmlformats.org/officeDocument/2006/relationships/slide" Target="slide30.xml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microsoft.com/office/2007/relationships/hdphoto" Target="../media/hdphoto9.wdp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image" Target="../media/image32.png"/><Relationship Id="rId3" Type="http://schemas.openxmlformats.org/officeDocument/2006/relationships/image" Target="../media/image36.png"/><Relationship Id="rId21" Type="http://schemas.openxmlformats.org/officeDocument/2006/relationships/image" Target="../media/image50.jpeg"/><Relationship Id="rId7" Type="http://schemas.openxmlformats.org/officeDocument/2006/relationships/image" Target="../media/image39.png"/><Relationship Id="rId12" Type="http://schemas.microsoft.com/office/2007/relationships/hdphoto" Target="../media/hdphoto9.wdp"/><Relationship Id="rId17" Type="http://schemas.openxmlformats.org/officeDocument/2006/relationships/image" Target="../media/image46.png"/><Relationship Id="rId25" Type="http://schemas.openxmlformats.org/officeDocument/2006/relationships/image" Target="../media/image58.emf"/><Relationship Id="rId2" Type="http://schemas.openxmlformats.org/officeDocument/2006/relationships/image" Target="../media/image29.png"/><Relationship Id="rId16" Type="http://schemas.openxmlformats.org/officeDocument/2006/relationships/image" Target="../media/image45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33.png"/><Relationship Id="rId24" Type="http://schemas.openxmlformats.org/officeDocument/2006/relationships/package" Target="../embeddings/Microsoft_Excel_Worksheet6.xlsx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23" Type="http://schemas.microsoft.com/office/2007/relationships/hdphoto" Target="../media/hdphoto13.wdp"/><Relationship Id="rId28" Type="http://schemas.openxmlformats.org/officeDocument/2006/relationships/image" Target="../media/image28.png"/><Relationship Id="rId10" Type="http://schemas.openxmlformats.org/officeDocument/2006/relationships/slide" Target="slide30.xml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3.svg"/><Relationship Id="rId22" Type="http://schemas.openxmlformats.org/officeDocument/2006/relationships/image" Target="../media/image51.png"/><Relationship Id="rId27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5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7.xlsx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chart" Target="../charts/chart1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3.png"/><Relationship Id="rId5" Type="http://schemas.openxmlformats.org/officeDocument/2006/relationships/image" Target="../media/image34.png"/><Relationship Id="rId10" Type="http://schemas.openxmlformats.org/officeDocument/2006/relationships/slide" Target="slide30.xml"/><Relationship Id="rId4" Type="http://schemas.microsoft.com/office/2007/relationships/hdphoto" Target="../media/hdphoto9.wdp"/><Relationship Id="rId9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E03E7-1A97-4667-BBEF-644C87AD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7391"/>
            <a:ext cx="7999580" cy="41148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9F9DC5-E246-40C0-9090-C40C23E147E1}"/>
              </a:ext>
            </a:extLst>
          </p:cNvPr>
          <p:cNvSpPr/>
          <p:nvPr/>
        </p:nvSpPr>
        <p:spPr>
          <a:xfrm>
            <a:off x="842754" y="-228600"/>
            <a:ext cx="7458517" cy="2215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  <a:p>
            <a:pPr algn="ctr"/>
            <a:r>
              <a:rPr lang="en-US" sz="48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 Sales/ After sales  Process )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0418" name="Picture 2" descr="High Messaging by Cognitive Mobile Technology Private Ltd">
            <a:extLst>
              <a:ext uri="{FF2B5EF4-FFF2-40B4-BE49-F238E27FC236}">
                <a16:creationId xmlns:a16="http://schemas.microsoft.com/office/drawing/2014/main" id="{5119BE2A-D821-408D-BBA9-6BA91ACB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9" b="96680" l="9766" r="92383">
                        <a14:foregroundMark x1="9766" y1="50195" x2="9766" y2="50195"/>
                        <a14:foregroundMark x1="44922" y1="5469" x2="44922" y2="5469"/>
                        <a14:foregroundMark x1="92578" y1="49609" x2="92578" y2="49609"/>
                        <a14:foregroundMark x1="56445" y1="92773" x2="56445" y2="92773"/>
                        <a14:foregroundMark x1="52344" y1="96680" x2="52344" y2="96680"/>
                        <a14:foregroundMark x1="39648" y1="45313" x2="39648" y2="45313"/>
                        <a14:foregroundMark x1="38281" y1="39258" x2="38281" y2="39258"/>
                        <a14:foregroundMark x1="45117" y1="36914" x2="45117" y2="36914"/>
                        <a14:foregroundMark x1="44922" y1="43555" x2="44922" y2="43555"/>
                        <a14:foregroundMark x1="47070" y1="45703" x2="47070" y2="45703"/>
                        <a14:foregroundMark x1="50391" y1="48242" x2="50391" y2="48242"/>
                        <a14:foregroundMark x1="50977" y1="49805" x2="50977" y2="49805"/>
                        <a14:foregroundMark x1="52930" y1="51758" x2="52930" y2="51758"/>
                        <a14:foregroundMark x1="53906" y1="54297" x2="53906" y2="54297"/>
                        <a14:foregroundMark x1="57617" y1="57031" x2="57617" y2="57031"/>
                        <a14:foregroundMark x1="57617" y1="57031" x2="57617" y2="57031"/>
                        <a14:foregroundMark x1="56445" y1="57031" x2="56445" y2="57031"/>
                        <a14:foregroundMark x1="60938" y1="48633" x2="60938" y2="48633"/>
                        <a14:foregroundMark x1="65430" y1="44336" x2="65430" y2="44336"/>
                        <a14:foregroundMark x1="65430" y1="39648" x2="65430" y2="39648"/>
                        <a14:foregroundMark x1="63867" y1="40820" x2="63867" y2="40820"/>
                        <a14:foregroundMark x1="62695" y1="47461" x2="62695" y2="47461"/>
                        <a14:foregroundMark x1="69141" y1="48633" x2="69141" y2="48633"/>
                        <a14:foregroundMark x1="34961" y1="46289" x2="34961" y2="46289"/>
                        <a14:foregroundMark x1="31250" y1="50195" x2="31250" y2="50195"/>
                        <a14:foregroundMark x1="26953" y1="55664" x2="26953" y2="55664"/>
                        <a14:foregroundMark x1="38867" y1="48633" x2="38867" y2="48633"/>
                        <a14:foregroundMark x1="57617" y1="20117" x2="57617" y2="20117"/>
                        <a14:foregroundMark x1="71484" y1="21680" x2="71484" y2="21680"/>
                        <a14:foregroundMark x1="74219" y1="30469" x2="74219" y2="30469"/>
                        <a14:foregroundMark x1="24219" y1="39844" x2="24219" y2="39844"/>
                        <a14:foregroundMark x1="26367" y1="33008" x2="26367" y2="33008"/>
                        <a14:foregroundMark x1="30859" y1="25391" x2="30859" y2="25391"/>
                        <a14:foregroundMark x1="39453" y1="22070" x2="39453" y2="22070"/>
                        <a14:foregroundMark x1="48828" y1="18750" x2="48828" y2="18750"/>
                        <a14:foregroundMark x1="50000" y1="26563" x2="50000" y2="26563"/>
                        <a14:foregroundMark x1="55078" y1="34961" x2="55078" y2="34961"/>
                        <a14:foregroundMark x1="58984" y1="33594" x2="58984" y2="33594"/>
                        <a14:foregroundMark x1="63086" y1="28711" x2="63086" y2="28711"/>
                        <a14:foregroundMark x1="66016" y1="20898" x2="66016" y2="20898"/>
                        <a14:foregroundMark x1="69922" y1="29492" x2="69922" y2="29492"/>
                        <a14:foregroundMark x1="75781" y1="39844" x2="75781" y2="39844"/>
                        <a14:foregroundMark x1="80273" y1="44922" x2="80273" y2="44922"/>
                        <a14:foregroundMark x1="80469" y1="37500" x2="80469" y2="37500"/>
                        <a14:foregroundMark x1="78711" y1="33008" x2="78711" y2="33008"/>
                        <a14:foregroundMark x1="74219" y1="27148" x2="74219" y2="27148"/>
                        <a14:foregroundMark x1="67578" y1="22070" x2="67578" y2="22070"/>
                        <a14:foregroundMark x1="57227" y1="18750" x2="57227" y2="18750"/>
                        <a14:foregroundMark x1="46680" y1="18750" x2="46680" y2="18750"/>
                        <a14:foregroundMark x1="31250" y1="24219" x2="31250" y2="24219"/>
                        <a14:foregroundMark x1="20703" y1="50195" x2="20703" y2="50195"/>
                        <a14:foregroundMark x1="20703" y1="45313" x2="20703" y2="45313"/>
                        <a14:foregroundMark x1="25586" y1="42383" x2="25586" y2="42383"/>
                        <a14:foregroundMark x1="26367" y1="35352" x2="26367" y2="35352"/>
                        <a14:foregroundMark x1="26367" y1="35352" x2="26367" y2="35352"/>
                        <a14:foregroundMark x1="28516" y1="33008" x2="28516" y2="33008"/>
                        <a14:foregroundMark x1="29102" y1="31445" x2="29102" y2="31445"/>
                        <a14:foregroundMark x1="46094" y1="21484" x2="46094" y2="21484"/>
                        <a14:foregroundMark x1="47266" y1="21094" x2="47266" y2="21094"/>
                        <a14:foregroundMark x1="52930" y1="22266" x2="52930" y2="22266"/>
                        <a14:foregroundMark x1="56055" y1="25586" x2="56055" y2="25586"/>
                        <a14:foregroundMark x1="56641" y1="26563" x2="56641" y2="26563"/>
                        <a14:foregroundMark x1="53320" y1="35547" x2="53320" y2="35547"/>
                        <a14:foregroundMark x1="55664" y1="37695" x2="55664" y2="37695"/>
                        <a14:foregroundMark x1="57813" y1="39648" x2="57813" y2="3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762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3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1" descr="Maps icon - Free download on Iconfinder">
            <a:extLst>
              <a:ext uri="{FF2B5EF4-FFF2-40B4-BE49-F238E27FC236}">
                <a16:creationId xmlns:a16="http://schemas.microsoft.com/office/drawing/2014/main" id="{78F1C225-1356-4420-B9EF-78B803F1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44" y="2463291"/>
            <a:ext cx="1420135" cy="14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pic>
        <p:nvPicPr>
          <p:cNvPr id="5122" name="Picture 2" descr="Filter Icon - Download Free Icons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5AD7AA0-2ACA-4A70-83BD-25E302BA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366487" cy="13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436230" y="3940991"/>
            <a:ext cx="1744715" cy="206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Base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80C23-89C2-449E-8230-FCBC796E8BC3}"/>
              </a:ext>
            </a:extLst>
          </p:cNvPr>
          <p:cNvSpPr/>
          <p:nvPr/>
        </p:nvSpPr>
        <p:spPr>
          <a:xfrm>
            <a:off x="3901894" y="385388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Progress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8B4CC3-8C27-4432-8559-58C53629CC6E}"/>
              </a:ext>
            </a:extLst>
          </p:cNvPr>
          <p:cNvSpPr/>
          <p:nvPr/>
        </p:nvSpPr>
        <p:spPr>
          <a:xfrm>
            <a:off x="4237642" y="2590800"/>
            <a:ext cx="1096357" cy="1066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Business, chart, grow, growth, positive trend, sales, success icon -  Download on Iconfind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FE41E9A-BC4F-41AF-A81A-D87E8E7F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96" y="2463291"/>
            <a:ext cx="1313497" cy="131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ontact - Performance Management - dFakto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9A51070-BA97-4FBD-95CC-9A992DFB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81" y="2478853"/>
            <a:ext cx="1375035" cy="13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D15D9D-0D8A-4401-B617-2BA7851A9E4B}"/>
              </a:ext>
            </a:extLst>
          </p:cNvPr>
          <p:cNvSpPr/>
          <p:nvPr/>
        </p:nvSpPr>
        <p:spPr>
          <a:xfrm>
            <a:off x="5480090" y="383395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Performance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MAIN SCREEN </a:t>
            </a:r>
          </a:p>
        </p:txBody>
      </p:sp>
      <p:pic>
        <p:nvPicPr>
          <p:cNvPr id="14" name="Picture 4" descr="Target Icon - 3D II Icons - SoftIcons.com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65EB11D-8BBE-4C39-BB82-F3F7D457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8850"/>
            <a:ext cx="1937986" cy="19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0423BC-F3E5-41D1-9ACD-DFB9922286D4}"/>
              </a:ext>
            </a:extLst>
          </p:cNvPr>
          <p:cNvSpPr/>
          <p:nvPr/>
        </p:nvSpPr>
        <p:spPr>
          <a:xfrm>
            <a:off x="2161188" y="3833959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Set Target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BCABE1-4BE1-41B6-B746-5F4F8A08FF63}"/>
              </a:ext>
            </a:extLst>
          </p:cNvPr>
          <p:cNvSpPr/>
          <p:nvPr/>
        </p:nvSpPr>
        <p:spPr>
          <a:xfrm>
            <a:off x="8229600" y="3173358"/>
            <a:ext cx="304800" cy="255642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24EDE3-4378-43AF-A462-E3BBEDFA8834}"/>
              </a:ext>
            </a:extLst>
          </p:cNvPr>
          <p:cNvSpPr/>
          <p:nvPr/>
        </p:nvSpPr>
        <p:spPr>
          <a:xfrm>
            <a:off x="7184239" y="3998743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Live Location</a:t>
            </a:r>
          </a:p>
          <a:p>
            <a:pPr algn="ctr"/>
            <a:endParaRPr lang="en-US" b="1" dirty="0"/>
          </a:p>
        </p:txBody>
      </p:sp>
      <p:sp>
        <p:nvSpPr>
          <p:cNvPr id="20" name="Rectangle 1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8239AC1-1664-4973-A9C7-3F0227AB0BBA}"/>
              </a:ext>
            </a:extLst>
          </p:cNvPr>
          <p:cNvSpPr/>
          <p:nvPr/>
        </p:nvSpPr>
        <p:spPr>
          <a:xfrm>
            <a:off x="7311163" y="129364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Main Page</a:t>
            </a:r>
          </a:p>
        </p:txBody>
      </p:sp>
    </p:spTree>
    <p:extLst>
      <p:ext uri="{BB962C8B-B14F-4D97-AF65-F5344CB8AC3E}">
        <p14:creationId xmlns:p14="http://schemas.microsoft.com/office/powerpoint/2010/main" val="320805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1783114" y="1828800"/>
            <a:ext cx="5577809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Customer Data Base View and Edit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96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992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7311163" y="129364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Page</a:t>
            </a:r>
          </a:p>
        </p:txBody>
      </p:sp>
      <p:pic>
        <p:nvPicPr>
          <p:cNvPr id="16" name="Picture 6" descr="Free Excel Icon Transparent, Download Free Clip Art, Free Clip Art on  Clipart Library">
            <a:extLst>
              <a:ext uri="{FF2B5EF4-FFF2-40B4-BE49-F238E27FC236}">
                <a16:creationId xmlns:a16="http://schemas.microsoft.com/office/drawing/2014/main" id="{B0E97ACF-AD4F-4FB0-8575-F610AFCC2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2" b="93581" l="9961" r="89844">
                        <a14:foregroundMark x1="29688" y1="32770" x2="29688" y2="32770"/>
                        <a14:foregroundMark x1="31836" y1="4392" x2="31836" y2="4392"/>
                        <a14:foregroundMark x1="56055" y1="93581" x2="56055" y2="93581"/>
                        <a14:foregroundMark x1="54102" y1="52703" x2="54102" y2="52703"/>
                        <a14:foregroundMark x1="41211" y1="18919" x2="41211" y2="18919"/>
                        <a14:foregroundMark x1="37500" y1="85473" x2="37500" y2="85473"/>
                        <a14:foregroundMark x1="57422" y1="82770" x2="57422" y2="82770"/>
                        <a14:foregroundMark x1="65625" y1="76351" x2="65625" y2="76351"/>
                        <a14:foregroundMark x1="67773" y1="41216" x2="67773" y2="41216"/>
                        <a14:foregroundMark x1="64648" y1="37838" x2="64648" y2="37838"/>
                        <a14:foregroundMark x1="64648" y1="37838" x2="64648" y2="37838"/>
                        <a14:foregroundMark x1="64648" y1="37838" x2="64648" y2="37838"/>
                        <a14:foregroundMark x1="64063" y1="46622" x2="64063" y2="46622"/>
                        <a14:foregroundMark x1="64063" y1="46622" x2="64063" y2="46622"/>
                        <a14:foregroundMark x1="64063" y1="46622" x2="64063" y2="46622"/>
                        <a14:foregroundMark x1="66797" y1="8784" x2="66797" y2="8784"/>
                        <a14:backgroundMark x1="67773" y1="5405" x2="67773" y2="5405"/>
                        <a14:backgroundMark x1="68750" y1="8108" x2="68750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7366"/>
          <a:stretch/>
        </p:blipFill>
        <p:spPr bwMode="auto">
          <a:xfrm>
            <a:off x="8569183" y="2001728"/>
            <a:ext cx="167507" cy="2202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753F9F5-27EE-4D57-B611-C5689691722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CUSTOMER DETA BASE MAIN SCREEN</a:t>
            </a:r>
          </a:p>
        </p:txBody>
      </p:sp>
      <p:pic>
        <p:nvPicPr>
          <p:cNvPr id="8196" name="Picture 4" descr="IconExperience » V-Collection » User Add Icon">
            <a:extLst>
              <a:ext uri="{FF2B5EF4-FFF2-40B4-BE49-F238E27FC236}">
                <a16:creationId xmlns:a16="http://schemas.microsoft.com/office/drawing/2014/main" id="{41A3526B-E6D2-4589-9357-20365701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1" b="98047" l="8984" r="96094">
                        <a14:foregroundMark x1="35938" y1="3906" x2="35938" y2="3906"/>
                        <a14:foregroundMark x1="96094" y1="76563" x2="96094" y2="76563"/>
                        <a14:foregroundMark x1="74219" y1="91992" x2="74219" y2="91992"/>
                        <a14:foregroundMark x1="73633" y1="98047" x2="73633" y2="98047"/>
                        <a14:foregroundMark x1="8984" y1="68164" x2="8984" y2="68164"/>
                        <a14:foregroundMark x1="36133" y1="67578" x2="36133" y2="67578"/>
                        <a14:foregroundMark x1="44727" y1="63672" x2="44727" y2="63672"/>
                        <a14:foregroundMark x1="48633" y1="55469" x2="48633" y2="55469"/>
                        <a14:foregroundMark x1="52930" y1="55469" x2="52930" y2="5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1" y="1854316"/>
            <a:ext cx="391827" cy="3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C1738-F27E-439B-8752-8855408DE4BB}"/>
              </a:ext>
            </a:extLst>
          </p:cNvPr>
          <p:cNvSpPr/>
          <p:nvPr/>
        </p:nvSpPr>
        <p:spPr>
          <a:xfrm>
            <a:off x="442479" y="196385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Add /Edit Customer</a:t>
            </a:r>
          </a:p>
        </p:txBody>
      </p:sp>
      <p:pic>
        <p:nvPicPr>
          <p:cNvPr id="8209" name="Picture 17" descr="We Are Enabling Hospital Providers To Collaborate On - Red Search Icon Png  | Full Size PNG Download | SeekPNG">
            <a:extLst>
              <a:ext uri="{FF2B5EF4-FFF2-40B4-BE49-F238E27FC236}">
                <a16:creationId xmlns:a16="http://schemas.microsoft.com/office/drawing/2014/main" id="{C732870A-3A51-4A82-91CE-236CDE9C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48" y="1905829"/>
            <a:ext cx="391828" cy="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A7AB2E-CC15-4F69-84E1-8CE752687AE0}"/>
              </a:ext>
            </a:extLst>
          </p:cNvPr>
          <p:cNvSpPr/>
          <p:nvPr/>
        </p:nvSpPr>
        <p:spPr>
          <a:xfrm>
            <a:off x="6285155" y="2001728"/>
            <a:ext cx="1715845" cy="2202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A67ABD6-8417-4D28-A40F-A936F4DD0847}"/>
              </a:ext>
            </a:extLst>
          </p:cNvPr>
          <p:cNvSpPr/>
          <p:nvPr/>
        </p:nvSpPr>
        <p:spPr>
          <a:xfrm>
            <a:off x="6233278" y="1710634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Search</a:t>
            </a:r>
          </a:p>
        </p:txBody>
      </p:sp>
      <p:sp>
        <p:nvSpPr>
          <p:cNvPr id="23" name="Rectangle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C241F3-93EE-434F-989D-5B8CE701F9EA}"/>
              </a:ext>
            </a:extLst>
          </p:cNvPr>
          <p:cNvSpPr/>
          <p:nvPr/>
        </p:nvSpPr>
        <p:spPr>
          <a:xfrm>
            <a:off x="7424986" y="194262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Export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D0D507-9B9F-4351-ADF1-D32944B04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42194"/>
              </p:ext>
            </p:extLst>
          </p:nvPr>
        </p:nvGraphicFramePr>
        <p:xfrm>
          <a:off x="336880" y="2401124"/>
          <a:ext cx="8502314" cy="3572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603">
                  <a:extLst>
                    <a:ext uri="{9D8B030D-6E8A-4147-A177-3AD203B41FA5}">
                      <a16:colId xmlns:a16="http://schemas.microsoft.com/office/drawing/2014/main" val="1571175736"/>
                    </a:ext>
                  </a:extLst>
                </a:gridCol>
                <a:gridCol w="419846">
                  <a:extLst>
                    <a:ext uri="{9D8B030D-6E8A-4147-A177-3AD203B41FA5}">
                      <a16:colId xmlns:a16="http://schemas.microsoft.com/office/drawing/2014/main" val="2947350336"/>
                    </a:ext>
                  </a:extLst>
                </a:gridCol>
                <a:gridCol w="419846">
                  <a:extLst>
                    <a:ext uri="{9D8B030D-6E8A-4147-A177-3AD203B41FA5}">
                      <a16:colId xmlns:a16="http://schemas.microsoft.com/office/drawing/2014/main" val="1998363386"/>
                    </a:ext>
                  </a:extLst>
                </a:gridCol>
                <a:gridCol w="419846">
                  <a:extLst>
                    <a:ext uri="{9D8B030D-6E8A-4147-A177-3AD203B41FA5}">
                      <a16:colId xmlns:a16="http://schemas.microsoft.com/office/drawing/2014/main" val="3589270219"/>
                    </a:ext>
                  </a:extLst>
                </a:gridCol>
                <a:gridCol w="322511">
                  <a:extLst>
                    <a:ext uri="{9D8B030D-6E8A-4147-A177-3AD203B41FA5}">
                      <a16:colId xmlns:a16="http://schemas.microsoft.com/office/drawing/2014/main" val="1998460704"/>
                    </a:ext>
                  </a:extLst>
                </a:gridCol>
                <a:gridCol w="408966">
                  <a:extLst>
                    <a:ext uri="{9D8B030D-6E8A-4147-A177-3AD203B41FA5}">
                      <a16:colId xmlns:a16="http://schemas.microsoft.com/office/drawing/2014/main" val="1604979955"/>
                    </a:ext>
                  </a:extLst>
                </a:gridCol>
                <a:gridCol w="528062">
                  <a:extLst>
                    <a:ext uri="{9D8B030D-6E8A-4147-A177-3AD203B41FA5}">
                      <a16:colId xmlns:a16="http://schemas.microsoft.com/office/drawing/2014/main" val="1421593706"/>
                    </a:ext>
                  </a:extLst>
                </a:gridCol>
                <a:gridCol w="419846">
                  <a:extLst>
                    <a:ext uri="{9D8B030D-6E8A-4147-A177-3AD203B41FA5}">
                      <a16:colId xmlns:a16="http://schemas.microsoft.com/office/drawing/2014/main" val="2306545380"/>
                    </a:ext>
                  </a:extLst>
                </a:gridCol>
                <a:gridCol w="419846">
                  <a:extLst>
                    <a:ext uri="{9D8B030D-6E8A-4147-A177-3AD203B41FA5}">
                      <a16:colId xmlns:a16="http://schemas.microsoft.com/office/drawing/2014/main" val="1530106197"/>
                    </a:ext>
                  </a:extLst>
                </a:gridCol>
                <a:gridCol w="483475">
                  <a:extLst>
                    <a:ext uri="{9D8B030D-6E8A-4147-A177-3AD203B41FA5}">
                      <a16:colId xmlns:a16="http://schemas.microsoft.com/office/drawing/2014/main" val="950694340"/>
                    </a:ext>
                  </a:extLst>
                </a:gridCol>
                <a:gridCol w="408966">
                  <a:extLst>
                    <a:ext uri="{9D8B030D-6E8A-4147-A177-3AD203B41FA5}">
                      <a16:colId xmlns:a16="http://schemas.microsoft.com/office/drawing/2014/main" val="1503910616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2254342932"/>
                    </a:ext>
                  </a:extLst>
                </a:gridCol>
                <a:gridCol w="545289">
                  <a:extLst>
                    <a:ext uri="{9D8B030D-6E8A-4147-A177-3AD203B41FA5}">
                      <a16:colId xmlns:a16="http://schemas.microsoft.com/office/drawing/2014/main" val="4149241039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2301132552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2573009446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2078345237"/>
                    </a:ext>
                  </a:extLst>
                </a:gridCol>
                <a:gridCol w="613450">
                  <a:extLst>
                    <a:ext uri="{9D8B030D-6E8A-4147-A177-3AD203B41FA5}">
                      <a16:colId xmlns:a16="http://schemas.microsoft.com/office/drawing/2014/main" val="448912653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2172367882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3362373923"/>
                    </a:ext>
                  </a:extLst>
                </a:gridCol>
              </a:tblGrid>
              <a:tr h="4033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Sl.no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Customer ID Number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Added on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Date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Added By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User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HUB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SUB HUB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Name of the Customer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Contact Person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Source of Data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Contact number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Address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Email Id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GPS Location of Office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Application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Segment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Key/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Non Key Customer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Fleet Details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Testimonials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Referrals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252586"/>
                  </a:ext>
                </a:extLst>
              </a:tr>
              <a:tr h="252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xxxxxxx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aaaaaaa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cccccccc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aaaaaa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ccccccc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ffffffffff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</a:t>
                      </a: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jjjjjjjjj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ddd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dddddd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ggggg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ffffffffff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ggggggg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</a:rPr>
                        <a:t>10</a:t>
                      </a:r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76744"/>
                  </a:ext>
                </a:extLst>
              </a:tr>
              <a:tr h="252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xxxxxxx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bbbbbbb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ccccccc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sssssss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ccccccc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ggggggg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Referral</a:t>
                      </a: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jjjjjjj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ddd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rrrrrrrr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ggggggg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</a:rPr>
                        <a:t>8</a:t>
                      </a:r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16816"/>
                  </a:ext>
                </a:extLst>
              </a:tr>
              <a:tr h="252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xxxxxxx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ccccccccc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ccccccc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ddddd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ccccccc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mmmm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dd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ttttttttt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jjjjjjjj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hhhhhh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ggggggg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>
                          <a:effectLst/>
                        </a:rPr>
                        <a:t>1</a:t>
                      </a:r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070200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err="1">
                          <a:effectLst/>
                        </a:rPr>
                        <a:t>wwwww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eeeeee</a:t>
                      </a:r>
                      <a:r>
                        <a:rPr lang="en-US" sz="900" u="none" strike="noStrike" dirty="0">
                          <a:effectLst/>
                        </a:rPr>
                        <a:t> 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eeeeeee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eeeeee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sng" strike="noStrike" dirty="0">
                          <a:effectLst/>
                        </a:rPr>
                        <a:t>Click to Update</a:t>
                      </a:r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0535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63812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11530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42477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77106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57870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94935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44133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70820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74176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15756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02248"/>
                  </a:ext>
                </a:extLst>
              </a:tr>
              <a:tr h="15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47066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50234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96B1D5FF-85BC-4F42-A540-F9F98DBE8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73618"/>
              </p:ext>
            </p:extLst>
          </p:nvPr>
        </p:nvGraphicFramePr>
        <p:xfrm>
          <a:off x="3624263" y="1366838"/>
          <a:ext cx="7032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1683966" imgH="5238705" progId="Excel.Sheet.12">
                  <p:embed/>
                </p:oleObj>
              </mc:Choice>
              <mc:Fallback>
                <p:oleObj name="Worksheet" r:id="rId9" imgW="11683966" imgH="5238705" progId="Excel.Sheet.12">
                  <p:embed/>
                  <p:pic>
                    <p:nvPicPr>
                      <p:cNvPr id="7" name="Object 6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96B1D5FF-85BC-4F42-A540-F9F98DBE8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4263" y="1366838"/>
                        <a:ext cx="70326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0224C9F-5662-430E-BA57-7392B39D89EC}"/>
              </a:ext>
            </a:extLst>
          </p:cNvPr>
          <p:cNvSpPr/>
          <p:nvPr/>
        </p:nvSpPr>
        <p:spPr>
          <a:xfrm>
            <a:off x="4790380" y="1367554"/>
            <a:ext cx="1315024" cy="401759"/>
          </a:xfrm>
          <a:prstGeom prst="wedgeRoundRectCallout">
            <a:avLst>
              <a:gd name="adj1" fmla="val -120696"/>
              <a:gd name="adj2" fmla="val 10264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Refer Sheet for Details</a:t>
            </a:r>
          </a:p>
        </p:txBody>
      </p:sp>
    </p:spTree>
    <p:extLst>
      <p:ext uri="{BB962C8B-B14F-4D97-AF65-F5344CB8AC3E}">
        <p14:creationId xmlns:p14="http://schemas.microsoft.com/office/powerpoint/2010/main" val="232438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992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7311163" y="129364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753F9F5-27EE-4D57-B611-C5689691722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CUSTOMER DETA BASE INPUT SCREEN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7CFD1-9332-4863-8656-4D1FCD2156BE}"/>
              </a:ext>
            </a:extLst>
          </p:cNvPr>
          <p:cNvSpPr/>
          <p:nvPr/>
        </p:nvSpPr>
        <p:spPr>
          <a:xfrm>
            <a:off x="685800" y="2667000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8E7D228-148B-4FAA-B172-73628042052C}"/>
              </a:ext>
            </a:extLst>
          </p:cNvPr>
          <p:cNvSpPr/>
          <p:nvPr/>
        </p:nvSpPr>
        <p:spPr>
          <a:xfrm>
            <a:off x="582729" y="3260431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Name of Customer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1FB09-A4E3-4715-9D54-B9C03652A778}"/>
              </a:ext>
            </a:extLst>
          </p:cNvPr>
          <p:cNvSpPr/>
          <p:nvPr/>
        </p:nvSpPr>
        <p:spPr>
          <a:xfrm>
            <a:off x="685800" y="3156607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D9216A6-82AF-4278-9FE8-F54A70494A5C}"/>
              </a:ext>
            </a:extLst>
          </p:cNvPr>
          <p:cNvSpPr/>
          <p:nvPr/>
        </p:nvSpPr>
        <p:spPr>
          <a:xfrm>
            <a:off x="508145" y="3696911"/>
            <a:ext cx="1219200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Contact Person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BCC8A5-4CDB-4BE4-B78B-FB39E6472EA7}"/>
              </a:ext>
            </a:extLst>
          </p:cNvPr>
          <p:cNvSpPr/>
          <p:nvPr/>
        </p:nvSpPr>
        <p:spPr>
          <a:xfrm>
            <a:off x="685800" y="3587094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D41D4E6-1009-4012-A9DE-B7A87B9A1458}"/>
              </a:ext>
            </a:extLst>
          </p:cNvPr>
          <p:cNvSpPr/>
          <p:nvPr/>
        </p:nvSpPr>
        <p:spPr>
          <a:xfrm>
            <a:off x="582729" y="4127398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Contact  Number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8EC75D-F115-4A71-AB88-42B700FAEDD7}"/>
              </a:ext>
            </a:extLst>
          </p:cNvPr>
          <p:cNvSpPr/>
          <p:nvPr/>
        </p:nvSpPr>
        <p:spPr>
          <a:xfrm>
            <a:off x="685800" y="4040357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63331D-F36E-4C85-920C-CB30A12A2990}"/>
              </a:ext>
            </a:extLst>
          </p:cNvPr>
          <p:cNvSpPr/>
          <p:nvPr/>
        </p:nvSpPr>
        <p:spPr>
          <a:xfrm>
            <a:off x="3439356" y="4040357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DA0438-9E3E-41BC-9814-28CF417EBA5B}"/>
              </a:ext>
            </a:extLst>
          </p:cNvPr>
          <p:cNvSpPr/>
          <p:nvPr/>
        </p:nvSpPr>
        <p:spPr>
          <a:xfrm>
            <a:off x="687415" y="4461213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BAE16D-F928-477E-9230-0FF80AD68902}"/>
              </a:ext>
            </a:extLst>
          </p:cNvPr>
          <p:cNvSpPr/>
          <p:nvPr/>
        </p:nvSpPr>
        <p:spPr>
          <a:xfrm>
            <a:off x="687415" y="4878557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AAF0E44-7889-4345-8013-B077E0F58801}"/>
              </a:ext>
            </a:extLst>
          </p:cNvPr>
          <p:cNvSpPr/>
          <p:nvPr/>
        </p:nvSpPr>
        <p:spPr>
          <a:xfrm>
            <a:off x="3002815" y="3720912"/>
            <a:ext cx="233118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Source of Customer Data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CD1B13-ADC1-433B-A9D0-4DA7711DAC94}"/>
              </a:ext>
            </a:extLst>
          </p:cNvPr>
          <p:cNvSpPr/>
          <p:nvPr/>
        </p:nvSpPr>
        <p:spPr>
          <a:xfrm>
            <a:off x="3439356" y="4455749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9E5471-688A-4A41-A12E-15BF00601E6E}"/>
              </a:ext>
            </a:extLst>
          </p:cNvPr>
          <p:cNvSpPr/>
          <p:nvPr/>
        </p:nvSpPr>
        <p:spPr>
          <a:xfrm>
            <a:off x="2897215" y="4147294"/>
            <a:ext cx="233118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Application of Usage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969C49-9442-4856-BFC4-5D5F5F3A6E6E}"/>
              </a:ext>
            </a:extLst>
          </p:cNvPr>
          <p:cNvSpPr/>
          <p:nvPr/>
        </p:nvSpPr>
        <p:spPr>
          <a:xfrm>
            <a:off x="3443787" y="4876980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45711EC-4FFC-41B1-9C42-0A54A1D79DCD}"/>
              </a:ext>
            </a:extLst>
          </p:cNvPr>
          <p:cNvSpPr/>
          <p:nvPr/>
        </p:nvSpPr>
        <p:spPr>
          <a:xfrm>
            <a:off x="3124200" y="4708280"/>
            <a:ext cx="1953479" cy="13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Segment of Customer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931CB4-3FB2-497D-B93E-6EF077D5C3B2}"/>
              </a:ext>
            </a:extLst>
          </p:cNvPr>
          <p:cNvSpPr/>
          <p:nvPr/>
        </p:nvSpPr>
        <p:spPr>
          <a:xfrm>
            <a:off x="3421088" y="2661571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3380A2-F923-4540-ABE7-AF99A428E74D}"/>
              </a:ext>
            </a:extLst>
          </p:cNvPr>
          <p:cNvSpPr/>
          <p:nvPr/>
        </p:nvSpPr>
        <p:spPr>
          <a:xfrm>
            <a:off x="612037" y="4568151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Office Address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090356-F156-4C03-8376-51BDFDC9DADA}"/>
              </a:ext>
            </a:extLst>
          </p:cNvPr>
          <p:cNvSpPr/>
          <p:nvPr/>
        </p:nvSpPr>
        <p:spPr>
          <a:xfrm>
            <a:off x="3421088" y="3146909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to Add Location</a:t>
            </a:r>
          </a:p>
        </p:txBody>
      </p:sp>
      <p:sp>
        <p:nvSpPr>
          <p:cNvPr id="46" name="Rectangle 4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E8DD341-A559-4CAB-ADDC-1D7858460C35}"/>
              </a:ext>
            </a:extLst>
          </p:cNvPr>
          <p:cNvSpPr/>
          <p:nvPr/>
        </p:nvSpPr>
        <p:spPr>
          <a:xfrm>
            <a:off x="3359838" y="2334266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E-mail ID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4C2400-A63A-488A-8D4C-60797EDB8483}"/>
              </a:ext>
            </a:extLst>
          </p:cNvPr>
          <p:cNvSpPr/>
          <p:nvPr/>
        </p:nvSpPr>
        <p:spPr>
          <a:xfrm>
            <a:off x="3421088" y="3591669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8D226E4-84A9-47CA-87DE-3301836684FB}"/>
              </a:ext>
            </a:extLst>
          </p:cNvPr>
          <p:cNvSpPr/>
          <p:nvPr/>
        </p:nvSpPr>
        <p:spPr>
          <a:xfrm>
            <a:off x="3333823" y="2810826"/>
            <a:ext cx="1524000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GPS Location of Office</a:t>
            </a:r>
          </a:p>
        </p:txBody>
      </p:sp>
      <p:sp>
        <p:nvSpPr>
          <p:cNvPr id="49" name="Rectangle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B46AC08-B6F0-40E9-8A67-258D2D2E524B}"/>
              </a:ext>
            </a:extLst>
          </p:cNvPr>
          <p:cNvSpPr/>
          <p:nvPr/>
        </p:nvSpPr>
        <p:spPr>
          <a:xfrm>
            <a:off x="607985" y="2322343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Hub</a:t>
            </a:r>
          </a:p>
        </p:txBody>
      </p:sp>
      <p:sp>
        <p:nvSpPr>
          <p:cNvPr id="50" name="Rectangle 4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BC08A0-F3BC-4E26-AB3C-F2EAE79942A8}"/>
              </a:ext>
            </a:extLst>
          </p:cNvPr>
          <p:cNvSpPr/>
          <p:nvPr/>
        </p:nvSpPr>
        <p:spPr>
          <a:xfrm>
            <a:off x="607985" y="2831000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Sub-hub</a:t>
            </a:r>
          </a:p>
        </p:txBody>
      </p:sp>
      <p:sp>
        <p:nvSpPr>
          <p:cNvPr id="51" name="Rectangle 5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7EFA22-C545-49CD-862D-45ABD8BB53EF}"/>
              </a:ext>
            </a:extLst>
          </p:cNvPr>
          <p:cNvSpPr/>
          <p:nvPr/>
        </p:nvSpPr>
        <p:spPr>
          <a:xfrm>
            <a:off x="2947085" y="3259789"/>
            <a:ext cx="233118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Key/Non-Key Customer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99B0586-7167-452C-B5FA-CF13F1683043}"/>
              </a:ext>
            </a:extLst>
          </p:cNvPr>
          <p:cNvSpPr/>
          <p:nvPr/>
        </p:nvSpPr>
        <p:spPr>
          <a:xfrm>
            <a:off x="3064216" y="5315403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SAVE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57B081B-F4EF-400D-8CE1-F32E1EAAEB7F}"/>
              </a:ext>
            </a:extLst>
          </p:cNvPr>
          <p:cNvSpPr/>
          <p:nvPr/>
        </p:nvSpPr>
        <p:spPr>
          <a:xfrm>
            <a:off x="4504861" y="5315403"/>
            <a:ext cx="981539" cy="3392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EDIT</a:t>
            </a:r>
          </a:p>
        </p:txBody>
      </p:sp>
      <p:sp>
        <p:nvSpPr>
          <p:cNvPr id="54" name="Rectangle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D5FE103-A5CD-4C22-B5EF-36C9A43E6A9E}"/>
              </a:ext>
            </a:extLst>
          </p:cNvPr>
          <p:cNvSpPr/>
          <p:nvPr/>
        </p:nvSpPr>
        <p:spPr>
          <a:xfrm>
            <a:off x="2329910" y="1378648"/>
            <a:ext cx="4565384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/>
              <a:t>Add / Edit Customer Details</a:t>
            </a:r>
          </a:p>
        </p:txBody>
      </p:sp>
      <p:pic>
        <p:nvPicPr>
          <p:cNvPr id="55" name="Picture 17" descr="We Are Enabling Hospital Providers To Collaborate On - Red Search Icon Png  | Full Size PNG Download | SeekPNG">
            <a:extLst>
              <a:ext uri="{FF2B5EF4-FFF2-40B4-BE49-F238E27FC236}">
                <a16:creationId xmlns:a16="http://schemas.microsoft.com/office/drawing/2014/main" id="{52F79FA4-56FA-4AE9-B47F-7529F9AD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71" y="1948159"/>
            <a:ext cx="391828" cy="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FDC3329-7854-4F96-9AFE-9BC8FE0F8D48}"/>
              </a:ext>
            </a:extLst>
          </p:cNvPr>
          <p:cNvSpPr/>
          <p:nvPr/>
        </p:nvSpPr>
        <p:spPr>
          <a:xfrm>
            <a:off x="3217226" y="2060326"/>
            <a:ext cx="2241333" cy="225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FAB2C5-0B84-4529-8975-76EF9C03FFF0}"/>
              </a:ext>
            </a:extLst>
          </p:cNvPr>
          <p:cNvSpPr/>
          <p:nvPr/>
        </p:nvSpPr>
        <p:spPr>
          <a:xfrm>
            <a:off x="6108769" y="2626218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to Add</a:t>
            </a:r>
          </a:p>
        </p:txBody>
      </p:sp>
      <p:sp>
        <p:nvSpPr>
          <p:cNvPr id="41" name="Rectangle 4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72CA891-EB97-4BF3-A3B6-D0E351F9CBB7}"/>
              </a:ext>
            </a:extLst>
          </p:cNvPr>
          <p:cNvSpPr/>
          <p:nvPr/>
        </p:nvSpPr>
        <p:spPr>
          <a:xfrm>
            <a:off x="6047519" y="2298913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Fleet Details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AB7ACE-B33B-478A-91F6-FAE111B7FA7B}"/>
              </a:ext>
            </a:extLst>
          </p:cNvPr>
          <p:cNvSpPr/>
          <p:nvPr/>
        </p:nvSpPr>
        <p:spPr>
          <a:xfrm>
            <a:off x="6108769" y="3142937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C346D8-A59D-4487-BB61-0E08D6197AB1}"/>
              </a:ext>
            </a:extLst>
          </p:cNvPr>
          <p:cNvSpPr/>
          <p:nvPr/>
        </p:nvSpPr>
        <p:spPr>
          <a:xfrm>
            <a:off x="6047519" y="2815632"/>
            <a:ext cx="12970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Remarks</a:t>
            </a:r>
          </a:p>
        </p:txBody>
      </p:sp>
      <p:pic>
        <p:nvPicPr>
          <p:cNvPr id="58" name="Picture 2" descr="Dropdown List png images | PNGEgg">
            <a:extLst>
              <a:ext uri="{FF2B5EF4-FFF2-40B4-BE49-F238E27FC236}">
                <a16:creationId xmlns:a16="http://schemas.microsoft.com/office/drawing/2014/main" id="{3C5F39AF-1BE0-463B-B934-519BC145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2913389" y="2653906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ropdown List png images | PNGEgg">
            <a:extLst>
              <a:ext uri="{FF2B5EF4-FFF2-40B4-BE49-F238E27FC236}">
                <a16:creationId xmlns:a16="http://schemas.microsoft.com/office/drawing/2014/main" id="{20594F17-67D9-4AEE-A9D3-610DC887A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2897375" y="3130616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ropdown List png images | PNGEgg">
            <a:extLst>
              <a:ext uri="{FF2B5EF4-FFF2-40B4-BE49-F238E27FC236}">
                <a16:creationId xmlns:a16="http://schemas.microsoft.com/office/drawing/2014/main" id="{BDFD4F80-5C87-4868-BFF9-E88FB3A5C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5649875" y="4018121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ropdown List png images | PNGEgg">
            <a:extLst>
              <a:ext uri="{FF2B5EF4-FFF2-40B4-BE49-F238E27FC236}">
                <a16:creationId xmlns:a16="http://schemas.microsoft.com/office/drawing/2014/main" id="{9BACF03E-467A-4CC6-AE4F-BB330DD26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5649875" y="4430028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ropdown List png images | PNGEgg">
            <a:extLst>
              <a:ext uri="{FF2B5EF4-FFF2-40B4-BE49-F238E27FC236}">
                <a16:creationId xmlns:a16="http://schemas.microsoft.com/office/drawing/2014/main" id="{C6051312-EE05-4567-BB22-3E6E44621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5649875" y="4880715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36326CF-03AE-43A6-A800-4CCFE764A639}"/>
              </a:ext>
            </a:extLst>
          </p:cNvPr>
          <p:cNvSpPr/>
          <p:nvPr/>
        </p:nvSpPr>
        <p:spPr>
          <a:xfrm>
            <a:off x="3421088" y="3587094"/>
            <a:ext cx="243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Auto Update from Fleet Details</a:t>
            </a:r>
          </a:p>
        </p:txBody>
      </p:sp>
      <p:pic>
        <p:nvPicPr>
          <p:cNvPr id="64" name="Picture 2" descr="Nose,Orange,Clip art,Illustration,Line,Graphics,Smile,Symbol,Logo #27929 -  Free Icon Library">
            <a:extLst>
              <a:ext uri="{FF2B5EF4-FFF2-40B4-BE49-F238E27FC236}">
                <a16:creationId xmlns:a16="http://schemas.microsoft.com/office/drawing/2014/main" id="{8BC6989C-6B25-4B35-867C-589A6609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44" y="2435542"/>
            <a:ext cx="126856" cy="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Nose,Orange,Clip art,Illustration,Line,Graphics,Smile,Symbol,Logo #27929 -  Free Icon Library">
            <a:extLst>
              <a:ext uri="{FF2B5EF4-FFF2-40B4-BE49-F238E27FC236}">
                <a16:creationId xmlns:a16="http://schemas.microsoft.com/office/drawing/2014/main" id="{4E71302E-C0DF-4352-AF8D-F5185C97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3" y="3452688"/>
            <a:ext cx="126856" cy="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Nose,Orange,Clip art,Illustration,Line,Graphics,Smile,Symbol,Logo #27929 -  Free Icon Library">
            <a:extLst>
              <a:ext uri="{FF2B5EF4-FFF2-40B4-BE49-F238E27FC236}">
                <a16:creationId xmlns:a16="http://schemas.microsoft.com/office/drawing/2014/main" id="{80F85C30-276E-458A-830A-06DA32A5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2" y="2993691"/>
            <a:ext cx="126856" cy="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Nose,Orange,Clip art,Illustration,Line,Graphics,Smile,Symbol,Logo #27929 -  Free Icon Library">
            <a:extLst>
              <a:ext uri="{FF2B5EF4-FFF2-40B4-BE49-F238E27FC236}">
                <a16:creationId xmlns:a16="http://schemas.microsoft.com/office/drawing/2014/main" id="{91E23483-F8CA-4661-94F9-5DF629BD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15" y="4323146"/>
            <a:ext cx="126856" cy="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Nose,Orange,Clip art,Illustration,Line,Graphics,Smile,Symbol,Logo #27929 -  Free Icon Library">
            <a:extLst>
              <a:ext uri="{FF2B5EF4-FFF2-40B4-BE49-F238E27FC236}">
                <a16:creationId xmlns:a16="http://schemas.microsoft.com/office/drawing/2014/main" id="{D7AB72AD-FE25-4B15-809E-D306C067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57" y="3864597"/>
            <a:ext cx="126856" cy="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Nose,Orange,Clip art,Illustration,Line,Graphics,Smile,Symbol,Logo #27929 -  Free Icon Library">
            <a:extLst>
              <a:ext uri="{FF2B5EF4-FFF2-40B4-BE49-F238E27FC236}">
                <a16:creationId xmlns:a16="http://schemas.microsoft.com/office/drawing/2014/main" id="{E2114265-DA13-422F-A000-B4AA0B83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30" y="3865476"/>
            <a:ext cx="126856" cy="1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8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7311163" y="129364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753F9F5-27EE-4D57-B611-C5689691722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SOURCE OF DATA BASE</a:t>
            </a:r>
          </a:p>
        </p:txBody>
      </p:sp>
      <p:pic>
        <p:nvPicPr>
          <p:cNvPr id="12290" name="Picture 2" descr="Database Icon - Web Hosting Icons - SoftIcons.com">
            <a:extLst>
              <a:ext uri="{FF2B5EF4-FFF2-40B4-BE49-F238E27FC236}">
                <a16:creationId xmlns:a16="http://schemas.microsoft.com/office/drawing/2014/main" id="{B3ECBF81-1DA3-48B2-A64C-7BCF9F54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971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71AF8710-867E-4758-A9F4-05AE472790DD}"/>
              </a:ext>
            </a:extLst>
          </p:cNvPr>
          <p:cNvSpPr/>
          <p:nvPr/>
        </p:nvSpPr>
        <p:spPr>
          <a:xfrm>
            <a:off x="764485" y="2362200"/>
            <a:ext cx="2816915" cy="2057400"/>
          </a:xfrm>
          <a:prstGeom prst="arc">
            <a:avLst>
              <a:gd name="adj1" fmla="val 16374744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61CEC87A-64E4-44F0-A0F4-4FA5F9D367C5}"/>
              </a:ext>
            </a:extLst>
          </p:cNvPr>
          <p:cNvSpPr/>
          <p:nvPr/>
        </p:nvSpPr>
        <p:spPr>
          <a:xfrm rot="355181">
            <a:off x="1308967" y="1993825"/>
            <a:ext cx="2816915" cy="2057400"/>
          </a:xfrm>
          <a:prstGeom prst="arc">
            <a:avLst>
              <a:gd name="adj1" fmla="val 16374744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D7ED8340-5964-4636-B896-3FF5CFA769D0}"/>
              </a:ext>
            </a:extLst>
          </p:cNvPr>
          <p:cNvSpPr/>
          <p:nvPr/>
        </p:nvSpPr>
        <p:spPr>
          <a:xfrm rot="21140629" flipH="1">
            <a:off x="4958680" y="1994269"/>
            <a:ext cx="2274908" cy="2054346"/>
          </a:xfrm>
          <a:prstGeom prst="arc">
            <a:avLst>
              <a:gd name="adj1" fmla="val 16374744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5765D7A-2D55-437E-8CD6-FA7CE98D0C02}"/>
              </a:ext>
            </a:extLst>
          </p:cNvPr>
          <p:cNvSpPr/>
          <p:nvPr/>
        </p:nvSpPr>
        <p:spPr>
          <a:xfrm flipH="1">
            <a:off x="5520770" y="2519569"/>
            <a:ext cx="2227250" cy="1732616"/>
          </a:xfrm>
          <a:prstGeom prst="arc">
            <a:avLst>
              <a:gd name="adj1" fmla="val 16374744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E65CF3-DB56-42AC-8381-ECCC3382B196}"/>
              </a:ext>
            </a:extLst>
          </p:cNvPr>
          <p:cNvCxnSpPr/>
          <p:nvPr/>
        </p:nvCxnSpPr>
        <p:spPr>
          <a:xfrm>
            <a:off x="4572000" y="1638299"/>
            <a:ext cx="0" cy="148590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7B5AC-4CAF-4617-B54D-F7341B1F1BF2}"/>
              </a:ext>
            </a:extLst>
          </p:cNvPr>
          <p:cNvSpPr/>
          <p:nvPr/>
        </p:nvSpPr>
        <p:spPr>
          <a:xfrm>
            <a:off x="350258" y="2065682"/>
            <a:ext cx="1978715" cy="48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Direct Marketing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63BD2A-BC37-44C6-AE8B-4FF6A84D7D0C}"/>
              </a:ext>
            </a:extLst>
          </p:cNvPr>
          <p:cNvSpPr/>
          <p:nvPr/>
        </p:nvSpPr>
        <p:spPr>
          <a:xfrm>
            <a:off x="1580704" y="1625450"/>
            <a:ext cx="1727121" cy="48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Referrals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DA0EC-F313-499F-9DCE-D704A1C7724F}"/>
              </a:ext>
            </a:extLst>
          </p:cNvPr>
          <p:cNvSpPr/>
          <p:nvPr/>
        </p:nvSpPr>
        <p:spPr>
          <a:xfrm>
            <a:off x="3620540" y="1144499"/>
            <a:ext cx="1727121" cy="48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Tender Web Sites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5B74C9-46EC-4840-8558-DCD0ECBB2962}"/>
              </a:ext>
            </a:extLst>
          </p:cNvPr>
          <p:cNvSpPr/>
          <p:nvPr/>
        </p:nvSpPr>
        <p:spPr>
          <a:xfrm>
            <a:off x="3806803" y="3824030"/>
            <a:ext cx="1727121" cy="48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DATA BASE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C587FF-DF4D-4D16-A701-C46FB7C57089}"/>
              </a:ext>
            </a:extLst>
          </p:cNvPr>
          <p:cNvSpPr/>
          <p:nvPr/>
        </p:nvSpPr>
        <p:spPr>
          <a:xfrm>
            <a:off x="5369200" y="1737584"/>
            <a:ext cx="2251064" cy="48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Data from Support Departments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C7AE5F-BE75-4917-991C-0E59CA10811A}"/>
              </a:ext>
            </a:extLst>
          </p:cNvPr>
          <p:cNvSpPr/>
          <p:nvPr/>
        </p:nvSpPr>
        <p:spPr>
          <a:xfrm>
            <a:off x="6130936" y="2278934"/>
            <a:ext cx="2251064" cy="48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Enquiry Calls</a:t>
            </a:r>
          </a:p>
        </p:txBody>
      </p:sp>
    </p:spTree>
    <p:extLst>
      <p:ext uri="{BB962C8B-B14F-4D97-AF65-F5344CB8AC3E}">
        <p14:creationId xmlns:p14="http://schemas.microsoft.com/office/powerpoint/2010/main" val="398112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3139484" y="1828800"/>
            <a:ext cx="2865079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Target Setting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28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“SET TARGET ” SCREEN </a:t>
            </a:r>
          </a:p>
        </p:txBody>
      </p:sp>
      <p:sp>
        <p:nvSpPr>
          <p:cNvPr id="29" name="Rectangle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CEDBE-5FA7-48B2-988F-CE2F17E292A1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Page</a:t>
            </a:r>
          </a:p>
        </p:txBody>
      </p:sp>
      <p:pic>
        <p:nvPicPr>
          <p:cNvPr id="21525" name="Picture 21" descr="Marketing Background clipart - Marketing, Text, Product, transparent clip  art">
            <a:extLst>
              <a:ext uri="{FF2B5EF4-FFF2-40B4-BE49-F238E27FC236}">
                <a16:creationId xmlns:a16="http://schemas.microsoft.com/office/drawing/2014/main" id="{112A89D5-4E9E-4759-9230-4958A656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9" b="93621" l="10000" r="90000">
                        <a14:foregroundMark x1="44111" y1="90172" x2="44111" y2="90172"/>
                        <a14:foregroundMark x1="45556" y1="93793" x2="45556" y2="93793"/>
                        <a14:foregroundMark x1="68444" y1="26034" x2="68444" y2="26034"/>
                        <a14:foregroundMark x1="70667" y1="13793" x2="70667" y2="13793"/>
                        <a14:foregroundMark x1="66222" y1="8621" x2="66222" y2="8621"/>
                        <a14:foregroundMark x1="67889" y1="8966" x2="67889" y2="8966"/>
                        <a14:foregroundMark x1="69889" y1="10690" x2="69889" y2="10690"/>
                        <a14:foregroundMark x1="68667" y1="9483" x2="68667" y2="9483"/>
                        <a14:foregroundMark x1="67000" y1="8621" x2="67000" y2="8621"/>
                        <a14:foregroundMark x1="72000" y1="22241" x2="72000" y2="22241"/>
                        <a14:foregroundMark x1="73333" y1="23966" x2="73333" y2="23966"/>
                        <a14:foregroundMark x1="74000" y1="27759" x2="74000" y2="27759"/>
                        <a14:foregroundMark x1="74000" y1="31034" x2="74000" y2="31034"/>
                        <a14:foregroundMark x1="38889" y1="18793" x2="38889" y2="18793"/>
                        <a14:foregroundMark x1="38444" y1="19310" x2="38444" y2="19310"/>
                        <a14:foregroundMark x1="40000" y1="17241" x2="40000" y2="17241"/>
                        <a14:foregroundMark x1="41667" y1="16897" x2="41667" y2="16897"/>
                        <a14:foregroundMark x1="52444" y1="23621" x2="52444" y2="23621"/>
                        <a14:foregroundMark x1="59000" y1="14828" x2="59000" y2="14828"/>
                        <a14:foregroundMark x1="57778" y1="12586" x2="57778" y2="12586"/>
                        <a14:foregroundMark x1="56778" y1="12586" x2="56778" y2="12586"/>
                        <a14:foregroundMark x1="55889" y1="12586" x2="55889" y2="12586"/>
                        <a14:foregroundMark x1="54778" y1="12586" x2="54778" y2="12586"/>
                        <a14:foregroundMark x1="54000" y1="12931" x2="54000" y2="12931"/>
                        <a14:foregroundMark x1="43667" y1="8621" x2="43667" y2="8621"/>
                        <a14:foregroundMark x1="42444" y1="7586" x2="42444" y2="7586"/>
                        <a14:foregroundMark x1="41333" y1="8793" x2="41333" y2="8793"/>
                        <a14:foregroundMark x1="44556" y1="6379" x2="44556" y2="6379"/>
                        <a14:foregroundMark x1="45333" y1="6724" x2="45333" y2="6724"/>
                        <a14:foregroundMark x1="25778" y1="11897" x2="25778" y2="11897"/>
                        <a14:foregroundMark x1="24333" y1="14483" x2="24333" y2="14483"/>
                        <a14:foregroundMark x1="27222" y1="11034" x2="27222" y2="11034"/>
                        <a14:foregroundMark x1="27889" y1="11034" x2="27889" y2="11034"/>
                        <a14:foregroundMark x1="31444" y1="23448" x2="31444" y2="23448"/>
                        <a14:foregroundMark x1="23444" y1="25862" x2="23444" y2="25862"/>
                        <a14:foregroundMark x1="36556" y1="30172" x2="36556" y2="30172"/>
                        <a14:foregroundMark x1="35444" y1="30862" x2="35444" y2="30862"/>
                        <a14:foregroundMark x1="73333" y1="35690" x2="73333" y2="35690"/>
                        <a14:foregroundMark x1="73333" y1="39828" x2="73333" y2="39828"/>
                        <a14:foregroundMark x1="41222" y1="9828" x2="41222" y2="9828"/>
                        <a14:foregroundMark x1="43222" y1="6897" x2="43222" y2="6897"/>
                        <a14:foregroundMark x1="46333" y1="7586" x2="46333" y2="7586"/>
                        <a14:backgroundMark x1="52333" y1="22241" x2="52333" y2="22241"/>
                        <a14:backgroundMark x1="33778" y1="32759" x2="33778" y2="32759"/>
                        <a14:backgroundMark x1="46556" y1="16724" x2="46556" y2="16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53" y="2509001"/>
            <a:ext cx="3091644" cy="199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5" name="Picture 31" descr="Maps icon - Free download on Iconfinder">
            <a:extLst>
              <a:ext uri="{FF2B5EF4-FFF2-40B4-BE49-F238E27FC236}">
                <a16:creationId xmlns:a16="http://schemas.microsoft.com/office/drawing/2014/main" id="{68B649BB-D384-469E-B2DB-9AC9A55E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62" y="2396982"/>
            <a:ext cx="2216433" cy="22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3D Computer Graphics Stock Photography Goal, PNG, 4000x4000px, 3d Computer  Graphics, 3d Rendering, Fotosearch, Games, Goal">
            <a:extLst>
              <a:ext uri="{FF2B5EF4-FFF2-40B4-BE49-F238E27FC236}">
                <a16:creationId xmlns:a16="http://schemas.microsoft.com/office/drawing/2014/main" id="{724C50DF-11B2-4734-86E4-6B39090D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488" l="8293" r="91463">
                        <a14:foregroundMark x1="53537" y1="10976" x2="53537" y2="10976"/>
                        <a14:foregroundMark x1="20244" y1="65122" x2="20244" y2="65122"/>
                        <a14:foregroundMark x1="23537" y1="60122" x2="23537" y2="60122"/>
                        <a14:foregroundMark x1="32805" y1="56951" x2="32805" y2="56951"/>
                        <a14:foregroundMark x1="40366" y1="54146" x2="40366" y2="54146"/>
                        <a14:foregroundMark x1="25488" y1="57805" x2="25488" y2="57805"/>
                        <a14:foregroundMark x1="18537" y1="64390" x2="18537" y2="64390"/>
                        <a14:foregroundMark x1="49756" y1="77073" x2="49756" y2="77073"/>
                        <a14:foregroundMark x1="65854" y1="75732" x2="65854" y2="75732"/>
                        <a14:foregroundMark x1="76220" y1="71098" x2="76220" y2="71098"/>
                        <a14:foregroundMark x1="79024" y1="64878" x2="79024" y2="64878"/>
                        <a14:foregroundMark x1="75122" y1="59146" x2="75122" y2="59146"/>
                        <a14:foregroundMark x1="58659" y1="67805" x2="58659" y2="67805"/>
                        <a14:foregroundMark x1="61951" y1="63171" x2="61951" y2="63171"/>
                        <a14:foregroundMark x1="38171" y1="61220" x2="38171" y2="61220"/>
                        <a14:foregroundMark x1="9268" y1="68659" x2="9268" y2="68659"/>
                        <a14:foregroundMark x1="91707" y1="73659" x2="91707" y2="73659"/>
                        <a14:foregroundMark x1="60244" y1="77439" x2="60244" y2="77439"/>
                        <a14:foregroundMark x1="35366" y1="76463" x2="35366" y2="76463"/>
                        <a14:foregroundMark x1="26098" y1="73293" x2="26098" y2="73293"/>
                        <a14:foregroundMark x1="20610" y1="68659" x2="20610" y2="68659"/>
                        <a14:foregroundMark x1="22317" y1="62805" x2="22317" y2="62805"/>
                        <a14:foregroundMark x1="29146" y1="57195" x2="29146" y2="57195"/>
                        <a14:foregroundMark x1="60000" y1="62195" x2="60000" y2="62195"/>
                        <a14:foregroundMark x1="37805" y1="63780" x2="37805" y2="63780"/>
                        <a14:foregroundMark x1="39146" y1="68049" x2="39146" y2="68049"/>
                        <a14:foregroundMark x1="65488" y1="55244" x2="65488" y2="55244"/>
                        <a14:foregroundMark x1="68780" y1="55244" x2="68780" y2="55244"/>
                        <a14:foregroundMark x1="73415" y1="58415" x2="73415" y2="58415"/>
                        <a14:foregroundMark x1="78171" y1="63171" x2="78171" y2="63171"/>
                        <a14:foregroundMark x1="78415" y1="68780" x2="78415" y2="68780"/>
                        <a14:foregroundMark x1="72805" y1="72805" x2="72805" y2="72805"/>
                        <a14:foregroundMark x1="64268" y1="75000" x2="64268" y2="75000"/>
                        <a14:foregroundMark x1="61220" y1="76463" x2="61220" y2="76463"/>
                        <a14:foregroundMark x1="37195" y1="76341" x2="37195" y2="76341"/>
                        <a14:foregroundMark x1="27561" y1="72805" x2="27561" y2="72805"/>
                        <a14:foregroundMark x1="23537" y1="70000" x2="23537" y2="70000"/>
                        <a14:foregroundMark x1="26585" y1="71341" x2="26585" y2="71341"/>
                        <a14:foregroundMark x1="48659" y1="90488" x2="48659" y2="90488"/>
                        <a14:foregroundMark x1="8293" y1="69146" x2="8293" y2="69146"/>
                        <a14:foregroundMark x1="43293" y1="42561" x2="43293" y2="42561"/>
                        <a14:backgroundMark x1="44146" y1="40976" x2="44146" y2="40976"/>
                        <a14:backgroundMark x1="44024" y1="40610" x2="44024" y2="40610"/>
                        <a14:backgroundMark x1="43780" y1="39024" x2="43780" y2="39024"/>
                        <a14:backgroundMark x1="43659" y1="37683" x2="43659" y2="37683"/>
                        <a14:backgroundMark x1="43293" y1="37317" x2="43293" y2="37317"/>
                        <a14:backgroundMark x1="43780" y1="42317" x2="43780" y2="42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78" y="2971800"/>
            <a:ext cx="1390022" cy="13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CA65D3-AABB-4356-9AFC-B9DFCA15573C}"/>
              </a:ext>
            </a:extLst>
          </p:cNvPr>
          <p:cNvSpPr/>
          <p:nvPr/>
        </p:nvSpPr>
        <p:spPr>
          <a:xfrm>
            <a:off x="2143067" y="4613415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Target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C9A941-6DCF-4D7A-9CDE-19FC421CD0E0}"/>
              </a:ext>
            </a:extLst>
          </p:cNvPr>
          <p:cNvSpPr/>
          <p:nvPr/>
        </p:nvSpPr>
        <p:spPr>
          <a:xfrm>
            <a:off x="5163267" y="4760743"/>
            <a:ext cx="2590576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Individual Target</a:t>
            </a:r>
          </a:p>
          <a:p>
            <a:pPr algn="ctr"/>
            <a:endParaRPr lang="en-US" b="1" dirty="0"/>
          </a:p>
        </p:txBody>
      </p:sp>
      <p:pic>
        <p:nvPicPr>
          <p:cNvPr id="13" name="Picture 9" descr="Index of /public/admin/img/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D255516-AFCE-4C9B-B831-C865A627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97" y="2204560"/>
            <a:ext cx="809564" cy="8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0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“SET TARGET ” SCREEN – GROUP TARGET </a:t>
            </a:r>
          </a:p>
        </p:txBody>
      </p:sp>
      <p:sp>
        <p:nvSpPr>
          <p:cNvPr id="29" name="Rectangle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CEDBE-5FA7-48B2-988F-CE2F17E292A1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2DC7B15-6992-4939-8C04-1CD028637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22361"/>
              </p:ext>
            </p:extLst>
          </p:nvPr>
        </p:nvGraphicFramePr>
        <p:xfrm>
          <a:off x="1484986" y="2113896"/>
          <a:ext cx="6897012" cy="767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897012">
                  <a:extLst>
                    <a:ext uri="{9D8B030D-6E8A-4147-A177-3AD203B41FA5}">
                      <a16:colId xmlns:a16="http://schemas.microsoft.com/office/drawing/2014/main" val="4057112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INDUSTRIAL VOLUME ( TIV ) –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662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26672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C527995-1241-46D4-8079-5A8C42466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15066"/>
              </p:ext>
            </p:extLst>
          </p:nvPr>
        </p:nvGraphicFramePr>
        <p:xfrm>
          <a:off x="1484986" y="2961451"/>
          <a:ext cx="6897012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506">
                  <a:extLst>
                    <a:ext uri="{9D8B030D-6E8A-4147-A177-3AD203B41FA5}">
                      <a16:colId xmlns:a16="http://schemas.microsoft.com/office/drawing/2014/main" val="475514970"/>
                    </a:ext>
                  </a:extLst>
                </a:gridCol>
                <a:gridCol w="3448506">
                  <a:extLst>
                    <a:ext uri="{9D8B030D-6E8A-4147-A177-3AD203B41FA5}">
                      <a16:colId xmlns:a16="http://schemas.microsoft.com/office/drawing/2014/main" val="3723725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YEARLY SALE TARGET - 2021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57568"/>
                  </a:ext>
                </a:extLst>
              </a:tr>
              <a:tr h="3267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TARGET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TARGET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55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7890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5904D62E-25E6-4EA2-BBD5-0998C07AC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36013"/>
              </p:ext>
            </p:extLst>
          </p:nvPr>
        </p:nvGraphicFramePr>
        <p:xfrm>
          <a:off x="1484987" y="4143420"/>
          <a:ext cx="6897007" cy="126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39">
                  <a:extLst>
                    <a:ext uri="{9D8B030D-6E8A-4147-A177-3AD203B41FA5}">
                      <a16:colId xmlns:a16="http://schemas.microsoft.com/office/drawing/2014/main" val="3234084361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2994502478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1825598759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2572361905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3150843328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137491273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3564373418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4252633224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1657035501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3832897677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574572399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677780309"/>
                    </a:ext>
                  </a:extLst>
                </a:gridCol>
                <a:gridCol w="530539">
                  <a:extLst>
                    <a:ext uri="{9D8B030D-6E8A-4147-A177-3AD203B41FA5}">
                      <a16:colId xmlns:a16="http://schemas.microsoft.com/office/drawing/2014/main" val="1737831347"/>
                    </a:ext>
                  </a:extLst>
                </a:gridCol>
              </a:tblGrid>
              <a:tr h="256112">
                <a:tc gridSpan="13">
                  <a:txBody>
                    <a:bodyPr/>
                    <a:lstStyle/>
                    <a:p>
                      <a:r>
                        <a:rPr lang="en-US" sz="1400" b="1" dirty="0"/>
                        <a:t>MONTHLY SALE TARGET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65637"/>
                  </a:ext>
                </a:extLst>
              </a:tr>
              <a:tr h="279395">
                <a:tc>
                  <a:txBody>
                    <a:bodyPr/>
                    <a:lstStyle/>
                    <a:p>
                      <a:r>
                        <a:rPr lang="en-US" sz="800" dirty="0"/>
                        <a:t>JAN-21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FEB-21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APR-21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MAY-21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JUN-21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JUL-21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AUG-21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SEP-21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OCT-21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NOV-21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DEC-21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61273"/>
                  </a:ext>
                </a:extLst>
              </a:tr>
              <a:tr h="3958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10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10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8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100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8880"/>
                  </a:ext>
                </a:extLst>
              </a:tr>
              <a:tr h="28327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4165150"/>
                  </a:ext>
                </a:extLst>
              </a:tr>
            </a:tbl>
          </a:graphicData>
        </a:graphic>
      </p:graphicFrame>
      <p:sp>
        <p:nvSpPr>
          <p:cNvPr id="15" name="Rectangle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361BB9-249D-4BBD-BEA0-E35B325C8B1F}"/>
              </a:ext>
            </a:extLst>
          </p:cNvPr>
          <p:cNvSpPr/>
          <p:nvPr/>
        </p:nvSpPr>
        <p:spPr>
          <a:xfrm>
            <a:off x="762000" y="4684543"/>
            <a:ext cx="838200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Target %</a:t>
            </a:r>
          </a:p>
        </p:txBody>
      </p:sp>
      <p:sp>
        <p:nvSpPr>
          <p:cNvPr id="16" name="Rectangl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7355AE3-E7FE-4FF3-92EA-312DE7F98A14}"/>
              </a:ext>
            </a:extLst>
          </p:cNvPr>
          <p:cNvSpPr/>
          <p:nvPr/>
        </p:nvSpPr>
        <p:spPr>
          <a:xfrm>
            <a:off x="304800" y="5057261"/>
            <a:ext cx="128489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Target  Numbers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EF4B8-43B1-41B2-8480-7BE1E9303D8C}"/>
              </a:ext>
            </a:extLst>
          </p:cNvPr>
          <p:cNvSpPr/>
          <p:nvPr/>
        </p:nvSpPr>
        <p:spPr>
          <a:xfrm>
            <a:off x="7467600" y="1828800"/>
            <a:ext cx="457200" cy="204621"/>
          </a:xfrm>
          <a:prstGeom prst="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4995867-121A-4F79-847F-C48E046FC918}"/>
              </a:ext>
            </a:extLst>
          </p:cNvPr>
          <p:cNvSpPr/>
          <p:nvPr/>
        </p:nvSpPr>
        <p:spPr>
          <a:xfrm>
            <a:off x="7772400" y="1712743"/>
            <a:ext cx="838200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60506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9144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92E1EFD-2181-47B3-A292-346BBBD62B0F}"/>
              </a:ext>
            </a:extLst>
          </p:cNvPr>
          <p:cNvSpPr/>
          <p:nvPr/>
        </p:nvSpPr>
        <p:spPr>
          <a:xfrm>
            <a:off x="1914671" y="3835141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“SET TARGET ” SCREEN – INDIVIDUAL TARGETS </a:t>
            </a:r>
          </a:p>
        </p:txBody>
      </p:sp>
      <p:sp>
        <p:nvSpPr>
          <p:cNvPr id="29" name="Rectangle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CEDBE-5FA7-48B2-988F-CE2F17E292A1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37910D-0524-407E-B94A-3D6496978DBD}"/>
              </a:ext>
            </a:extLst>
          </p:cNvPr>
          <p:cNvSpPr/>
          <p:nvPr/>
        </p:nvSpPr>
        <p:spPr>
          <a:xfrm>
            <a:off x="2135551" y="2134469"/>
            <a:ext cx="990600" cy="2840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0E995-BFE9-4402-81CE-6B861662F1CF}"/>
              </a:ext>
            </a:extLst>
          </p:cNvPr>
          <p:cNvSpPr/>
          <p:nvPr/>
        </p:nvSpPr>
        <p:spPr>
          <a:xfrm>
            <a:off x="0" y="1991190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MONTH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3EDB3F-ACAB-4006-882C-6DB064FAB4A2}"/>
              </a:ext>
            </a:extLst>
          </p:cNvPr>
          <p:cNvSpPr/>
          <p:nvPr/>
        </p:nvSpPr>
        <p:spPr>
          <a:xfrm>
            <a:off x="457200" y="2172555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3ABA4-B284-4163-AAD5-B92234B68483}"/>
              </a:ext>
            </a:extLst>
          </p:cNvPr>
          <p:cNvSpPr/>
          <p:nvPr/>
        </p:nvSpPr>
        <p:spPr>
          <a:xfrm>
            <a:off x="1712677" y="2183748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09DCC8-7901-44A8-95EB-D5FAB25E7A42}"/>
              </a:ext>
            </a:extLst>
          </p:cNvPr>
          <p:cNvSpPr/>
          <p:nvPr/>
        </p:nvSpPr>
        <p:spPr>
          <a:xfrm>
            <a:off x="1712677" y="222499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32AE57-3D45-4E5A-BC99-F6ACD92B3C4B}"/>
              </a:ext>
            </a:extLst>
          </p:cNvPr>
          <p:cNvSpPr/>
          <p:nvPr/>
        </p:nvSpPr>
        <p:spPr>
          <a:xfrm>
            <a:off x="1988530" y="195994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 TARGET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D90EF2D-E739-4E61-83D5-2B057C7010D6}"/>
              </a:ext>
            </a:extLst>
          </p:cNvPr>
          <p:cNvSpPr/>
          <p:nvPr/>
        </p:nvSpPr>
        <p:spPr>
          <a:xfrm>
            <a:off x="3464366" y="2130419"/>
            <a:ext cx="990600" cy="2840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59C08E-1C60-4018-BC18-11F87E44B66C}"/>
              </a:ext>
            </a:extLst>
          </p:cNvPr>
          <p:cNvSpPr/>
          <p:nvPr/>
        </p:nvSpPr>
        <p:spPr>
          <a:xfrm>
            <a:off x="3289676" y="1979865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NO.OF HUBS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A4B0F0-3742-4263-9F37-F4F24F57F474}"/>
              </a:ext>
            </a:extLst>
          </p:cNvPr>
          <p:cNvSpPr/>
          <p:nvPr/>
        </p:nvSpPr>
        <p:spPr>
          <a:xfrm>
            <a:off x="303887" y="2209800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JAN-2021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139457-96AE-4525-99FC-649BF90E7E99}"/>
              </a:ext>
            </a:extLst>
          </p:cNvPr>
          <p:cNvSpPr/>
          <p:nvPr/>
        </p:nvSpPr>
        <p:spPr>
          <a:xfrm>
            <a:off x="1814519" y="2195379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A2B172-5F3B-4475-BCFE-9346B4FEC9E3}"/>
              </a:ext>
            </a:extLst>
          </p:cNvPr>
          <p:cNvSpPr/>
          <p:nvPr/>
        </p:nvSpPr>
        <p:spPr>
          <a:xfrm>
            <a:off x="3187692" y="2143113"/>
            <a:ext cx="1524913" cy="257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7" name="Plus Sign 76">
            <a:extLst>
              <a:ext uri="{FF2B5EF4-FFF2-40B4-BE49-F238E27FC236}">
                <a16:creationId xmlns:a16="http://schemas.microsoft.com/office/drawing/2014/main" id="{6982FACE-80F8-4EDC-B6BC-3BE4DD0A9BAC}"/>
              </a:ext>
            </a:extLst>
          </p:cNvPr>
          <p:cNvSpPr/>
          <p:nvPr/>
        </p:nvSpPr>
        <p:spPr>
          <a:xfrm>
            <a:off x="4238257" y="2133600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inus Sign 77">
            <a:extLst>
              <a:ext uri="{FF2B5EF4-FFF2-40B4-BE49-F238E27FC236}">
                <a16:creationId xmlns:a16="http://schemas.microsoft.com/office/drawing/2014/main" id="{C607700D-95AF-4AF0-9D7C-EA9D507F8E85}"/>
              </a:ext>
            </a:extLst>
          </p:cNvPr>
          <p:cNvSpPr/>
          <p:nvPr/>
        </p:nvSpPr>
        <p:spPr>
          <a:xfrm>
            <a:off x="3464366" y="2240281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575CE8-414C-4936-B20E-BCE82DBB5D85}"/>
              </a:ext>
            </a:extLst>
          </p:cNvPr>
          <p:cNvSpPr/>
          <p:nvPr/>
        </p:nvSpPr>
        <p:spPr>
          <a:xfrm>
            <a:off x="4025854" y="3885708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082F4B-E91F-45BF-8000-D14EB28CED3D}"/>
              </a:ext>
            </a:extLst>
          </p:cNvPr>
          <p:cNvSpPr/>
          <p:nvPr/>
        </p:nvSpPr>
        <p:spPr>
          <a:xfrm>
            <a:off x="4051676" y="438457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01967AB-69F2-4FA3-AE65-5E1A6758F27C}"/>
              </a:ext>
            </a:extLst>
          </p:cNvPr>
          <p:cNvSpPr/>
          <p:nvPr/>
        </p:nvSpPr>
        <p:spPr>
          <a:xfrm>
            <a:off x="4025854" y="4939521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059F2D0-2711-4975-8C23-039C7C707CBE}"/>
              </a:ext>
            </a:extLst>
          </p:cNvPr>
          <p:cNvSpPr/>
          <p:nvPr/>
        </p:nvSpPr>
        <p:spPr>
          <a:xfrm>
            <a:off x="4051676" y="5417292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F9DF0F8-7E7C-49DD-80D7-74811447D9E5}"/>
              </a:ext>
            </a:extLst>
          </p:cNvPr>
          <p:cNvSpPr/>
          <p:nvPr/>
        </p:nvSpPr>
        <p:spPr>
          <a:xfrm>
            <a:off x="1894436" y="3294375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44DC09C-B897-4469-A57A-E904A8BC3C1B}"/>
              </a:ext>
            </a:extLst>
          </p:cNvPr>
          <p:cNvSpPr/>
          <p:nvPr/>
        </p:nvSpPr>
        <p:spPr>
          <a:xfrm>
            <a:off x="1895701" y="3297754"/>
            <a:ext cx="1454593" cy="284039"/>
          </a:xfrm>
          <a:prstGeom prst="roundRect">
            <a:avLst>
              <a:gd name="adj" fmla="val 50000"/>
            </a:avLst>
          </a:prstGeom>
          <a:solidFill>
            <a:srgbClr val="58E20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8DAE7CA-5C97-483C-89F0-13740989DEAC}"/>
              </a:ext>
            </a:extLst>
          </p:cNvPr>
          <p:cNvSpPr/>
          <p:nvPr/>
        </p:nvSpPr>
        <p:spPr>
          <a:xfrm>
            <a:off x="2169771" y="312640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SALE TARGET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CFEFAF8-8EA7-4661-9C1C-1E475DADCA5E}"/>
              </a:ext>
            </a:extLst>
          </p:cNvPr>
          <p:cNvSpPr/>
          <p:nvPr/>
        </p:nvSpPr>
        <p:spPr>
          <a:xfrm>
            <a:off x="3128285" y="3352448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B1E373-1AE9-415B-A7C0-E666CFFC71E2}"/>
              </a:ext>
            </a:extLst>
          </p:cNvPr>
          <p:cNvSpPr/>
          <p:nvPr/>
        </p:nvSpPr>
        <p:spPr>
          <a:xfrm>
            <a:off x="2367248" y="3290325"/>
            <a:ext cx="1524913" cy="2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672FD0B-ABEA-4680-9D12-271DD8C1541F}"/>
              </a:ext>
            </a:extLst>
          </p:cNvPr>
          <p:cNvSpPr/>
          <p:nvPr/>
        </p:nvSpPr>
        <p:spPr>
          <a:xfrm>
            <a:off x="1932964" y="3856761"/>
            <a:ext cx="1633859" cy="262080"/>
          </a:xfrm>
          <a:prstGeom prst="roundRect">
            <a:avLst>
              <a:gd name="adj" fmla="val 50000"/>
            </a:avLst>
          </a:prstGeom>
          <a:solidFill>
            <a:srgbClr val="58E20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6FABE72-2D56-4E8C-A675-EE74628DFB79}"/>
              </a:ext>
            </a:extLst>
          </p:cNvPr>
          <p:cNvSpPr/>
          <p:nvPr/>
        </p:nvSpPr>
        <p:spPr>
          <a:xfrm>
            <a:off x="3128285" y="3910834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21A1660-01D5-4DEA-9A65-A5C235987C53}"/>
              </a:ext>
            </a:extLst>
          </p:cNvPr>
          <p:cNvSpPr/>
          <p:nvPr/>
        </p:nvSpPr>
        <p:spPr>
          <a:xfrm>
            <a:off x="1894436" y="4384631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5073676-CC3E-4EBF-AB85-0DF4E42DEC6C}"/>
              </a:ext>
            </a:extLst>
          </p:cNvPr>
          <p:cNvSpPr/>
          <p:nvPr/>
        </p:nvSpPr>
        <p:spPr>
          <a:xfrm>
            <a:off x="1895701" y="4388011"/>
            <a:ext cx="1599461" cy="272132"/>
          </a:xfrm>
          <a:prstGeom prst="roundRect">
            <a:avLst>
              <a:gd name="adj" fmla="val 50000"/>
            </a:avLst>
          </a:prstGeom>
          <a:solidFill>
            <a:srgbClr val="58E20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F0722E0-2819-4C42-AB15-0B54F7E5B456}"/>
              </a:ext>
            </a:extLst>
          </p:cNvPr>
          <p:cNvSpPr/>
          <p:nvPr/>
        </p:nvSpPr>
        <p:spPr>
          <a:xfrm>
            <a:off x="3128285" y="4442704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01C3C07-D32A-46CA-896B-A08151F5E1C2}"/>
              </a:ext>
            </a:extLst>
          </p:cNvPr>
          <p:cNvSpPr/>
          <p:nvPr/>
        </p:nvSpPr>
        <p:spPr>
          <a:xfrm>
            <a:off x="2594885" y="4380581"/>
            <a:ext cx="1524913" cy="2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5B7C364-CA9E-41EB-8E22-B3A6BD8298E4}"/>
              </a:ext>
            </a:extLst>
          </p:cNvPr>
          <p:cNvSpPr/>
          <p:nvPr/>
        </p:nvSpPr>
        <p:spPr>
          <a:xfrm>
            <a:off x="1894436" y="4915243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BCACE5B6-BC1A-4989-8D2B-BD938D55A43C}"/>
              </a:ext>
            </a:extLst>
          </p:cNvPr>
          <p:cNvSpPr/>
          <p:nvPr/>
        </p:nvSpPr>
        <p:spPr>
          <a:xfrm>
            <a:off x="1895702" y="4918623"/>
            <a:ext cx="1232584" cy="272132"/>
          </a:xfrm>
          <a:prstGeom prst="roundRect">
            <a:avLst>
              <a:gd name="adj" fmla="val 50000"/>
            </a:avLst>
          </a:prstGeom>
          <a:solidFill>
            <a:srgbClr val="58E20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FD14EBD-9BD3-454E-A7AC-1A336327423C}"/>
              </a:ext>
            </a:extLst>
          </p:cNvPr>
          <p:cNvSpPr/>
          <p:nvPr/>
        </p:nvSpPr>
        <p:spPr>
          <a:xfrm>
            <a:off x="3128285" y="4973316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CB551D6-86A9-42A8-9217-D671B561CD30}"/>
              </a:ext>
            </a:extLst>
          </p:cNvPr>
          <p:cNvSpPr/>
          <p:nvPr/>
        </p:nvSpPr>
        <p:spPr>
          <a:xfrm>
            <a:off x="2548286" y="4911193"/>
            <a:ext cx="885712" cy="279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E78DE124-8378-406F-AAF4-475F7BE049C6}"/>
              </a:ext>
            </a:extLst>
          </p:cNvPr>
          <p:cNvSpPr/>
          <p:nvPr/>
        </p:nvSpPr>
        <p:spPr>
          <a:xfrm>
            <a:off x="1894436" y="5430960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F510D3C-ABCB-4246-9E8B-BE57B0A1976B}"/>
              </a:ext>
            </a:extLst>
          </p:cNvPr>
          <p:cNvSpPr/>
          <p:nvPr/>
        </p:nvSpPr>
        <p:spPr>
          <a:xfrm>
            <a:off x="3128285" y="5489033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F0BC0F0-80C8-4E27-9F8B-E436322DEE47}"/>
              </a:ext>
            </a:extLst>
          </p:cNvPr>
          <p:cNvSpPr/>
          <p:nvPr/>
        </p:nvSpPr>
        <p:spPr>
          <a:xfrm>
            <a:off x="3962400" y="3371457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View Details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67192ED-2A3E-4932-8A51-6EFBBB08D311}"/>
              </a:ext>
            </a:extLst>
          </p:cNvPr>
          <p:cNvSpPr/>
          <p:nvPr/>
        </p:nvSpPr>
        <p:spPr>
          <a:xfrm>
            <a:off x="2671088" y="3834450"/>
            <a:ext cx="1524913" cy="2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45" name="Picture 2" descr="Filter Icon - Download Free Icons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E4E3E1A-C850-48BC-BBC0-3538C5D0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16" y="2544437"/>
            <a:ext cx="549926" cy="5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437B92F-4EEC-45EE-B06A-7800D4A2FED3}"/>
              </a:ext>
            </a:extLst>
          </p:cNvPr>
          <p:cNvSpPr/>
          <p:nvPr/>
        </p:nvSpPr>
        <p:spPr>
          <a:xfrm>
            <a:off x="1895701" y="5442867"/>
            <a:ext cx="607041" cy="254513"/>
          </a:xfrm>
          <a:prstGeom prst="roundRect">
            <a:avLst>
              <a:gd name="adj" fmla="val 50000"/>
            </a:avLst>
          </a:prstGeom>
          <a:solidFill>
            <a:srgbClr val="58E20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F310E51-3433-4D9E-92F1-D1D1026A9252}"/>
              </a:ext>
            </a:extLst>
          </p:cNvPr>
          <p:cNvSpPr/>
          <p:nvPr/>
        </p:nvSpPr>
        <p:spPr>
          <a:xfrm>
            <a:off x="1905000" y="5426119"/>
            <a:ext cx="885712" cy="279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0C2BEBA-E2EC-4F36-8A68-1B6A26DFCFD4}"/>
              </a:ext>
            </a:extLst>
          </p:cNvPr>
          <p:cNvSpPr/>
          <p:nvPr/>
        </p:nvSpPr>
        <p:spPr>
          <a:xfrm>
            <a:off x="6705419" y="2698732"/>
            <a:ext cx="1504855" cy="27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SALES FUNNEL MANAGEMENT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3382D4CC-2DFA-45EF-BCBF-4E4BF8B4B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18625"/>
              </p:ext>
            </p:extLst>
          </p:nvPr>
        </p:nvGraphicFramePr>
        <p:xfrm>
          <a:off x="6150404" y="3276600"/>
          <a:ext cx="1763154" cy="3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18">
                  <a:extLst>
                    <a:ext uri="{9D8B030D-6E8A-4147-A177-3AD203B41FA5}">
                      <a16:colId xmlns:a16="http://schemas.microsoft.com/office/drawing/2014/main" val="321217127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3955791206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289067628"/>
                    </a:ext>
                  </a:extLst>
                </a:gridCol>
              </a:tblGrid>
              <a:tr h="118281"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34460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21698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6768"/>
                  </a:ext>
                </a:extLst>
              </a:tr>
            </a:tbl>
          </a:graphicData>
        </a:graphic>
      </p:graphicFrame>
      <p:sp>
        <p:nvSpPr>
          <p:cNvPr id="153" name="Rectangle 152">
            <a:extLst>
              <a:ext uri="{FF2B5EF4-FFF2-40B4-BE49-F238E27FC236}">
                <a16:creationId xmlns:a16="http://schemas.microsoft.com/office/drawing/2014/main" id="{14B0D34A-0E04-40AD-9FD2-C7FDED2DC523}"/>
              </a:ext>
            </a:extLst>
          </p:cNvPr>
          <p:cNvSpPr/>
          <p:nvPr/>
        </p:nvSpPr>
        <p:spPr>
          <a:xfrm>
            <a:off x="5530333" y="3103902"/>
            <a:ext cx="1746062" cy="24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/>
              <a:t>Prospect</a:t>
            </a:r>
          </a:p>
          <a:p>
            <a:pPr algn="ctr"/>
            <a:r>
              <a:rPr lang="en-US" sz="500" b="1" dirty="0"/>
              <a:t> to Sale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32FF68-A995-46DA-99A1-920F92FE0116}"/>
              </a:ext>
            </a:extLst>
          </p:cNvPr>
          <p:cNvSpPr/>
          <p:nvPr/>
        </p:nvSpPr>
        <p:spPr>
          <a:xfrm>
            <a:off x="6673333" y="3083203"/>
            <a:ext cx="669689" cy="23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/>
              <a:t>Lead </a:t>
            </a:r>
          </a:p>
          <a:p>
            <a:pPr algn="ctr"/>
            <a:r>
              <a:rPr lang="en-US" sz="500" b="1" dirty="0"/>
              <a:t>to Prospect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EFDA496-C36A-42D0-AD97-34AF469E919F}"/>
              </a:ext>
            </a:extLst>
          </p:cNvPr>
          <p:cNvSpPr/>
          <p:nvPr/>
        </p:nvSpPr>
        <p:spPr>
          <a:xfrm>
            <a:off x="7273095" y="3083203"/>
            <a:ext cx="669689" cy="23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/>
              <a:t>Calls to Leads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923F0AC-A38A-44DE-860F-045DD425147D}"/>
              </a:ext>
            </a:extLst>
          </p:cNvPr>
          <p:cNvSpPr/>
          <p:nvPr/>
        </p:nvSpPr>
        <p:spPr>
          <a:xfrm>
            <a:off x="5530333" y="3382376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Carry Over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762572-954A-467E-BD65-2755C0B938D0}"/>
              </a:ext>
            </a:extLst>
          </p:cNvPr>
          <p:cNvSpPr/>
          <p:nvPr/>
        </p:nvSpPr>
        <p:spPr>
          <a:xfrm>
            <a:off x="5530333" y="3276600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Target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1528D3-FB7D-4950-A172-ACDFA348452C}"/>
              </a:ext>
            </a:extLst>
          </p:cNvPr>
          <p:cNvSpPr/>
          <p:nvPr/>
        </p:nvSpPr>
        <p:spPr>
          <a:xfrm>
            <a:off x="5530333" y="3505200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Actual</a:t>
            </a:r>
          </a:p>
        </p:txBody>
      </p:sp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BB9C0307-C60C-49B3-A436-5B263516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60788"/>
              </p:ext>
            </p:extLst>
          </p:nvPr>
        </p:nvGraphicFramePr>
        <p:xfrm>
          <a:off x="6129379" y="3836157"/>
          <a:ext cx="1763154" cy="3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18">
                  <a:extLst>
                    <a:ext uri="{9D8B030D-6E8A-4147-A177-3AD203B41FA5}">
                      <a16:colId xmlns:a16="http://schemas.microsoft.com/office/drawing/2014/main" val="321217127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3955791206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289067628"/>
                    </a:ext>
                  </a:extLst>
                </a:gridCol>
              </a:tblGrid>
              <a:tr h="118281"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34460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21698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6768"/>
                  </a:ext>
                </a:extLst>
              </a:tr>
            </a:tbl>
          </a:graphicData>
        </a:graphic>
      </p:graphicFrame>
      <p:sp>
        <p:nvSpPr>
          <p:cNvPr id="101" name="Rectangle 100">
            <a:extLst>
              <a:ext uri="{FF2B5EF4-FFF2-40B4-BE49-F238E27FC236}">
                <a16:creationId xmlns:a16="http://schemas.microsoft.com/office/drawing/2014/main" id="{1D5598CA-4952-48D0-934E-EB8ECA352DF5}"/>
              </a:ext>
            </a:extLst>
          </p:cNvPr>
          <p:cNvSpPr/>
          <p:nvPr/>
        </p:nvSpPr>
        <p:spPr>
          <a:xfrm>
            <a:off x="5509308" y="3941933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Carry Over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8A9D93C-32C0-4ACE-AB6D-80FEE7C2EBF3}"/>
              </a:ext>
            </a:extLst>
          </p:cNvPr>
          <p:cNvSpPr/>
          <p:nvPr/>
        </p:nvSpPr>
        <p:spPr>
          <a:xfrm>
            <a:off x="5509308" y="3836157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Target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08F5D52-BAD3-4C3F-A643-7E984937B95F}"/>
              </a:ext>
            </a:extLst>
          </p:cNvPr>
          <p:cNvSpPr/>
          <p:nvPr/>
        </p:nvSpPr>
        <p:spPr>
          <a:xfrm>
            <a:off x="5509308" y="4064757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Actual</a:t>
            </a:r>
          </a:p>
        </p:txBody>
      </p:sp>
      <p:graphicFrame>
        <p:nvGraphicFramePr>
          <p:cNvPr id="104" name="Table 4">
            <a:extLst>
              <a:ext uri="{FF2B5EF4-FFF2-40B4-BE49-F238E27FC236}">
                <a16:creationId xmlns:a16="http://schemas.microsoft.com/office/drawing/2014/main" id="{3DDC48BB-309D-4BB9-89E5-EA4FE54D6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44750"/>
              </p:ext>
            </p:extLst>
          </p:nvPr>
        </p:nvGraphicFramePr>
        <p:xfrm>
          <a:off x="6129379" y="4343400"/>
          <a:ext cx="1763154" cy="3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18">
                  <a:extLst>
                    <a:ext uri="{9D8B030D-6E8A-4147-A177-3AD203B41FA5}">
                      <a16:colId xmlns:a16="http://schemas.microsoft.com/office/drawing/2014/main" val="321217127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3955791206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289067628"/>
                    </a:ext>
                  </a:extLst>
                </a:gridCol>
              </a:tblGrid>
              <a:tr h="118281"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34460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21698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6768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836758DE-D2FB-4616-B7FF-86EFBDC720CE}"/>
              </a:ext>
            </a:extLst>
          </p:cNvPr>
          <p:cNvSpPr/>
          <p:nvPr/>
        </p:nvSpPr>
        <p:spPr>
          <a:xfrm>
            <a:off x="5509308" y="4449176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Carry Over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22923BA-3077-4038-8C70-93D926BF303F}"/>
              </a:ext>
            </a:extLst>
          </p:cNvPr>
          <p:cNvSpPr/>
          <p:nvPr/>
        </p:nvSpPr>
        <p:spPr>
          <a:xfrm>
            <a:off x="5509308" y="4343400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Target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17814F9-B77D-4FEF-A8BF-002833474164}"/>
              </a:ext>
            </a:extLst>
          </p:cNvPr>
          <p:cNvSpPr/>
          <p:nvPr/>
        </p:nvSpPr>
        <p:spPr>
          <a:xfrm>
            <a:off x="5509308" y="4572000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Actual</a:t>
            </a:r>
          </a:p>
        </p:txBody>
      </p:sp>
      <p:graphicFrame>
        <p:nvGraphicFramePr>
          <p:cNvPr id="121" name="Table 4">
            <a:extLst>
              <a:ext uri="{FF2B5EF4-FFF2-40B4-BE49-F238E27FC236}">
                <a16:creationId xmlns:a16="http://schemas.microsoft.com/office/drawing/2014/main" id="{33AAF06C-798F-4264-83EB-D658C7F78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33490"/>
              </p:ext>
            </p:extLst>
          </p:nvPr>
        </p:nvGraphicFramePr>
        <p:xfrm>
          <a:off x="6129379" y="4826757"/>
          <a:ext cx="1763154" cy="3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18">
                  <a:extLst>
                    <a:ext uri="{9D8B030D-6E8A-4147-A177-3AD203B41FA5}">
                      <a16:colId xmlns:a16="http://schemas.microsoft.com/office/drawing/2014/main" val="321217127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3955791206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289067628"/>
                    </a:ext>
                  </a:extLst>
                </a:gridCol>
              </a:tblGrid>
              <a:tr h="118281"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34460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21698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6768"/>
                  </a:ext>
                </a:extLst>
              </a:tr>
            </a:tbl>
          </a:graphicData>
        </a:graphic>
      </p:graphicFrame>
      <p:sp>
        <p:nvSpPr>
          <p:cNvPr id="127" name="Rectangle 126">
            <a:extLst>
              <a:ext uri="{FF2B5EF4-FFF2-40B4-BE49-F238E27FC236}">
                <a16:creationId xmlns:a16="http://schemas.microsoft.com/office/drawing/2014/main" id="{8D144D49-9999-4AAD-9E4D-914B396753F7}"/>
              </a:ext>
            </a:extLst>
          </p:cNvPr>
          <p:cNvSpPr/>
          <p:nvPr/>
        </p:nvSpPr>
        <p:spPr>
          <a:xfrm>
            <a:off x="5509308" y="4932533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Carry Over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0AC912-AA83-4971-A726-1A4BC413E301}"/>
              </a:ext>
            </a:extLst>
          </p:cNvPr>
          <p:cNvSpPr/>
          <p:nvPr/>
        </p:nvSpPr>
        <p:spPr>
          <a:xfrm>
            <a:off x="5509308" y="4826757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Target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34F3563-2026-4821-96A7-DCA6C6ED3BF5}"/>
              </a:ext>
            </a:extLst>
          </p:cNvPr>
          <p:cNvSpPr/>
          <p:nvPr/>
        </p:nvSpPr>
        <p:spPr>
          <a:xfrm>
            <a:off x="5509308" y="5055357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Actual</a:t>
            </a:r>
          </a:p>
        </p:txBody>
      </p:sp>
      <p:graphicFrame>
        <p:nvGraphicFramePr>
          <p:cNvPr id="139" name="Table 4">
            <a:extLst>
              <a:ext uri="{FF2B5EF4-FFF2-40B4-BE49-F238E27FC236}">
                <a16:creationId xmlns:a16="http://schemas.microsoft.com/office/drawing/2014/main" id="{AC08E27B-94B9-4E7E-A6F4-8B1C8275E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87932"/>
              </p:ext>
            </p:extLst>
          </p:nvPr>
        </p:nvGraphicFramePr>
        <p:xfrm>
          <a:off x="6115910" y="5311611"/>
          <a:ext cx="1763154" cy="3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18">
                  <a:extLst>
                    <a:ext uri="{9D8B030D-6E8A-4147-A177-3AD203B41FA5}">
                      <a16:colId xmlns:a16="http://schemas.microsoft.com/office/drawing/2014/main" val="321217127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3955791206"/>
                    </a:ext>
                  </a:extLst>
                </a:gridCol>
                <a:gridCol w="587718">
                  <a:extLst>
                    <a:ext uri="{9D8B030D-6E8A-4147-A177-3AD203B41FA5}">
                      <a16:colId xmlns:a16="http://schemas.microsoft.com/office/drawing/2014/main" val="289067628"/>
                    </a:ext>
                  </a:extLst>
                </a:gridCol>
              </a:tblGrid>
              <a:tr h="118281"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/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34460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21698"/>
                  </a:ext>
                </a:extLst>
              </a:tr>
              <a:tr h="118281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6768"/>
                  </a:ext>
                </a:extLst>
              </a:tr>
            </a:tbl>
          </a:graphicData>
        </a:graphic>
      </p:graphicFrame>
      <p:sp>
        <p:nvSpPr>
          <p:cNvPr id="141" name="Rectangle 140">
            <a:extLst>
              <a:ext uri="{FF2B5EF4-FFF2-40B4-BE49-F238E27FC236}">
                <a16:creationId xmlns:a16="http://schemas.microsoft.com/office/drawing/2014/main" id="{36F9CE0B-6E1E-4E00-949D-6DF73FBAC5BA}"/>
              </a:ext>
            </a:extLst>
          </p:cNvPr>
          <p:cNvSpPr/>
          <p:nvPr/>
        </p:nvSpPr>
        <p:spPr>
          <a:xfrm>
            <a:off x="5495839" y="5417387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Carry Over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FCDB947-9222-4F87-BF8F-9EED86DF7EC2}"/>
              </a:ext>
            </a:extLst>
          </p:cNvPr>
          <p:cNvSpPr/>
          <p:nvPr/>
        </p:nvSpPr>
        <p:spPr>
          <a:xfrm>
            <a:off x="5495839" y="5311611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Target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521C0D0-DCD6-4067-8C56-4D7BFF7E89CB}"/>
              </a:ext>
            </a:extLst>
          </p:cNvPr>
          <p:cNvSpPr/>
          <p:nvPr/>
        </p:nvSpPr>
        <p:spPr>
          <a:xfrm>
            <a:off x="5495839" y="5540211"/>
            <a:ext cx="653408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00" b="1" dirty="0"/>
              <a:t>Actual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28D77E8-1AEE-4023-95A2-6D54F2878065}"/>
              </a:ext>
            </a:extLst>
          </p:cNvPr>
          <p:cNvSpPr/>
          <p:nvPr/>
        </p:nvSpPr>
        <p:spPr>
          <a:xfrm>
            <a:off x="6403364" y="1998865"/>
            <a:ext cx="1343686" cy="286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Cumulative of I+Q+D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8930CFC-E030-4FEA-8FCA-8CD012BFE7FF}"/>
              </a:ext>
            </a:extLst>
          </p:cNvPr>
          <p:cNvSpPr/>
          <p:nvPr/>
        </p:nvSpPr>
        <p:spPr>
          <a:xfrm>
            <a:off x="6180466" y="2336304"/>
            <a:ext cx="1343686" cy="219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Cumulative of N+F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A7AE5B-7607-4A9D-8902-DE712569BBD7}"/>
              </a:ext>
            </a:extLst>
          </p:cNvPr>
          <p:cNvCxnSpPr/>
          <p:nvPr/>
        </p:nvCxnSpPr>
        <p:spPr>
          <a:xfrm>
            <a:off x="6292333" y="2514600"/>
            <a:ext cx="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B857B7A-075B-4B54-AC9D-21FC9DE7891E}"/>
              </a:ext>
            </a:extLst>
          </p:cNvPr>
          <p:cNvCxnSpPr>
            <a:cxnSpLocks/>
          </p:cNvCxnSpPr>
          <p:nvPr/>
        </p:nvCxnSpPr>
        <p:spPr>
          <a:xfrm>
            <a:off x="6978133" y="2212000"/>
            <a:ext cx="0" cy="1217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B1E2745-848A-47BC-ACEE-318AA5B9DFE0}"/>
              </a:ext>
            </a:extLst>
          </p:cNvPr>
          <p:cNvSpPr/>
          <p:nvPr/>
        </p:nvSpPr>
        <p:spPr>
          <a:xfrm>
            <a:off x="6292333" y="3276600"/>
            <a:ext cx="317363" cy="10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775E27D-6480-47EC-A389-6415CF105030}"/>
              </a:ext>
            </a:extLst>
          </p:cNvPr>
          <p:cNvSpPr/>
          <p:nvPr/>
        </p:nvSpPr>
        <p:spPr>
          <a:xfrm>
            <a:off x="6877868" y="3276600"/>
            <a:ext cx="417625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C93115B-5D4A-4668-AD76-38C21F254858}"/>
              </a:ext>
            </a:extLst>
          </p:cNvPr>
          <p:cNvSpPr/>
          <p:nvPr/>
        </p:nvSpPr>
        <p:spPr>
          <a:xfrm>
            <a:off x="7391228" y="3263785"/>
            <a:ext cx="417625" cy="1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89B3CEA-64BD-4947-8FA2-EF375657C5F4}"/>
              </a:ext>
            </a:extLst>
          </p:cNvPr>
          <p:cNvSpPr/>
          <p:nvPr/>
        </p:nvSpPr>
        <p:spPr>
          <a:xfrm>
            <a:off x="6292332" y="3397519"/>
            <a:ext cx="317363" cy="10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A96B05C-06C5-43E8-815F-CEC594833614}"/>
              </a:ext>
            </a:extLst>
          </p:cNvPr>
          <p:cNvSpPr/>
          <p:nvPr/>
        </p:nvSpPr>
        <p:spPr>
          <a:xfrm>
            <a:off x="6908714" y="3404027"/>
            <a:ext cx="317363" cy="10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D45E0E5-CAA0-4333-B8AE-5E8F05F42E8F}"/>
              </a:ext>
            </a:extLst>
          </p:cNvPr>
          <p:cNvSpPr/>
          <p:nvPr/>
        </p:nvSpPr>
        <p:spPr>
          <a:xfrm>
            <a:off x="7416918" y="3396355"/>
            <a:ext cx="367074" cy="11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BE063D1-2173-494A-BDD0-EB453CE11CF0}"/>
              </a:ext>
            </a:extLst>
          </p:cNvPr>
          <p:cNvSpPr/>
          <p:nvPr/>
        </p:nvSpPr>
        <p:spPr>
          <a:xfrm>
            <a:off x="6301030" y="3513023"/>
            <a:ext cx="317363" cy="10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59BF6E9-78F7-4F22-B772-8C70DEE8C681}"/>
              </a:ext>
            </a:extLst>
          </p:cNvPr>
          <p:cNvSpPr/>
          <p:nvPr/>
        </p:nvSpPr>
        <p:spPr>
          <a:xfrm>
            <a:off x="6882702" y="3506183"/>
            <a:ext cx="383273" cy="124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145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DEA1C08-8786-47C4-905C-A6C20D02ED81}"/>
              </a:ext>
            </a:extLst>
          </p:cNvPr>
          <p:cNvSpPr/>
          <p:nvPr/>
        </p:nvSpPr>
        <p:spPr>
          <a:xfrm>
            <a:off x="7359133" y="3505200"/>
            <a:ext cx="470661" cy="129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1450</a:t>
            </a:r>
          </a:p>
        </p:txBody>
      </p:sp>
      <p:graphicFrame>
        <p:nvGraphicFramePr>
          <p:cNvPr id="19" name="Object 18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52FFC2F4-13E1-48C6-A3EF-E4C45E2BD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52958"/>
              </p:ext>
            </p:extLst>
          </p:nvPr>
        </p:nvGraphicFramePr>
        <p:xfrm>
          <a:off x="5494338" y="2605088"/>
          <a:ext cx="587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134327" imgH="6400934" progId="Excel.Sheet.12">
                  <p:embed/>
                </p:oleObj>
              </mc:Choice>
              <mc:Fallback>
                <p:oleObj name="Worksheet" r:id="rId6" imgW="9134327" imgH="6400934" progId="Excel.Sheet.12">
                  <p:embed/>
                  <p:pic>
                    <p:nvPicPr>
                      <p:cNvPr id="19" name="Object 18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52FFC2F4-13E1-48C6-A3EF-E4C45E2BD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4338" y="2605088"/>
                        <a:ext cx="587375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89368A-B5BE-486D-A226-D547716DAF3E}"/>
              </a:ext>
            </a:extLst>
          </p:cNvPr>
          <p:cNvSpPr/>
          <p:nvPr/>
        </p:nvSpPr>
        <p:spPr>
          <a:xfrm>
            <a:off x="5509308" y="5637543"/>
            <a:ext cx="1756667" cy="243585"/>
          </a:xfrm>
          <a:prstGeom prst="wedgeRoundRectCallout">
            <a:avLst>
              <a:gd name="adj1" fmla="val 35399"/>
              <a:gd name="adj2" fmla="val -70446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We can Generate Sales Funnel Process for Sales Engineer Month wise and Hub Wise 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5EC75144-A0A6-47A9-983B-D5D83FF72ABB}"/>
              </a:ext>
            </a:extLst>
          </p:cNvPr>
          <p:cNvSpPr/>
          <p:nvPr/>
        </p:nvSpPr>
        <p:spPr>
          <a:xfrm>
            <a:off x="1216923" y="3886199"/>
            <a:ext cx="487023" cy="2322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ADA30B4A-3DF4-4A17-BAE9-C4BCD8681AD5}"/>
              </a:ext>
            </a:extLst>
          </p:cNvPr>
          <p:cNvSpPr/>
          <p:nvPr/>
        </p:nvSpPr>
        <p:spPr>
          <a:xfrm>
            <a:off x="1216923" y="4443547"/>
            <a:ext cx="487023" cy="2322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150" name="Minus Sign 149">
            <a:extLst>
              <a:ext uri="{FF2B5EF4-FFF2-40B4-BE49-F238E27FC236}">
                <a16:creationId xmlns:a16="http://schemas.microsoft.com/office/drawing/2014/main" id="{9BBA9641-8EDB-4926-BD09-B48B9DB71254}"/>
              </a:ext>
            </a:extLst>
          </p:cNvPr>
          <p:cNvSpPr/>
          <p:nvPr/>
        </p:nvSpPr>
        <p:spPr>
          <a:xfrm>
            <a:off x="1752451" y="4066100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Plus Sign 150">
            <a:extLst>
              <a:ext uri="{FF2B5EF4-FFF2-40B4-BE49-F238E27FC236}">
                <a16:creationId xmlns:a16="http://schemas.microsoft.com/office/drawing/2014/main" id="{4F6357BC-776C-4392-A95B-E117F6F6A3EE}"/>
              </a:ext>
            </a:extLst>
          </p:cNvPr>
          <p:cNvSpPr/>
          <p:nvPr/>
        </p:nvSpPr>
        <p:spPr>
          <a:xfrm>
            <a:off x="1751332" y="3846584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Minus Sign 155">
            <a:extLst>
              <a:ext uri="{FF2B5EF4-FFF2-40B4-BE49-F238E27FC236}">
                <a16:creationId xmlns:a16="http://schemas.microsoft.com/office/drawing/2014/main" id="{051B167A-815C-49E9-A3D2-C56CB9B8A03D}"/>
              </a:ext>
            </a:extLst>
          </p:cNvPr>
          <p:cNvSpPr/>
          <p:nvPr/>
        </p:nvSpPr>
        <p:spPr>
          <a:xfrm>
            <a:off x="1752451" y="4625235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Plus Sign 165">
            <a:extLst>
              <a:ext uri="{FF2B5EF4-FFF2-40B4-BE49-F238E27FC236}">
                <a16:creationId xmlns:a16="http://schemas.microsoft.com/office/drawing/2014/main" id="{06981F15-D084-410E-B73A-4C323D88845F}"/>
              </a:ext>
            </a:extLst>
          </p:cNvPr>
          <p:cNvSpPr/>
          <p:nvPr/>
        </p:nvSpPr>
        <p:spPr>
          <a:xfrm>
            <a:off x="1751332" y="4405719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42E8B68-02C4-4BC7-89E3-43593ED44B64}"/>
              </a:ext>
            </a:extLst>
          </p:cNvPr>
          <p:cNvSpPr/>
          <p:nvPr/>
        </p:nvSpPr>
        <p:spPr>
          <a:xfrm>
            <a:off x="1228898" y="4949581"/>
            <a:ext cx="487023" cy="2322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68" name="Minus Sign 167">
            <a:extLst>
              <a:ext uri="{FF2B5EF4-FFF2-40B4-BE49-F238E27FC236}">
                <a16:creationId xmlns:a16="http://schemas.microsoft.com/office/drawing/2014/main" id="{7AB98925-4145-4E2A-AC81-737CB1CCEE36}"/>
              </a:ext>
            </a:extLst>
          </p:cNvPr>
          <p:cNvSpPr/>
          <p:nvPr/>
        </p:nvSpPr>
        <p:spPr>
          <a:xfrm>
            <a:off x="1764426" y="5131269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Plus Sign 168">
            <a:extLst>
              <a:ext uri="{FF2B5EF4-FFF2-40B4-BE49-F238E27FC236}">
                <a16:creationId xmlns:a16="http://schemas.microsoft.com/office/drawing/2014/main" id="{54B3FEB1-8E12-4CEE-B35B-90AC98642694}"/>
              </a:ext>
            </a:extLst>
          </p:cNvPr>
          <p:cNvSpPr/>
          <p:nvPr/>
        </p:nvSpPr>
        <p:spPr>
          <a:xfrm>
            <a:off x="1763307" y="4911753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B1636AF6-D997-4837-815C-9D96BCC8AB0F}"/>
              </a:ext>
            </a:extLst>
          </p:cNvPr>
          <p:cNvSpPr/>
          <p:nvPr/>
        </p:nvSpPr>
        <p:spPr>
          <a:xfrm>
            <a:off x="1228898" y="5430746"/>
            <a:ext cx="487023" cy="2322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71" name="Minus Sign 170">
            <a:extLst>
              <a:ext uri="{FF2B5EF4-FFF2-40B4-BE49-F238E27FC236}">
                <a16:creationId xmlns:a16="http://schemas.microsoft.com/office/drawing/2014/main" id="{D9A02B63-19B7-4831-9E5F-0C8424650699}"/>
              </a:ext>
            </a:extLst>
          </p:cNvPr>
          <p:cNvSpPr/>
          <p:nvPr/>
        </p:nvSpPr>
        <p:spPr>
          <a:xfrm>
            <a:off x="1764426" y="5612434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Plus Sign 171">
            <a:extLst>
              <a:ext uri="{FF2B5EF4-FFF2-40B4-BE49-F238E27FC236}">
                <a16:creationId xmlns:a16="http://schemas.microsoft.com/office/drawing/2014/main" id="{2CA27992-2E1C-40E9-B6C9-53BD8EA849E1}"/>
              </a:ext>
            </a:extLst>
          </p:cNvPr>
          <p:cNvSpPr/>
          <p:nvPr/>
        </p:nvSpPr>
        <p:spPr>
          <a:xfrm>
            <a:off x="1763307" y="5392918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EA2EFED-5D87-4AA8-A32A-E341C1FE38B2}"/>
              </a:ext>
            </a:extLst>
          </p:cNvPr>
          <p:cNvSpPr/>
          <p:nvPr/>
        </p:nvSpPr>
        <p:spPr>
          <a:xfrm>
            <a:off x="138211" y="3939652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HUB-1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E6E61E3-4EDA-4BBD-B115-90EEEE5FFF21}"/>
              </a:ext>
            </a:extLst>
          </p:cNvPr>
          <p:cNvSpPr/>
          <p:nvPr/>
        </p:nvSpPr>
        <p:spPr>
          <a:xfrm>
            <a:off x="138211" y="447150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HUB-2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91D9CDB-130F-4396-8E4B-CB23B6A979FA}"/>
              </a:ext>
            </a:extLst>
          </p:cNvPr>
          <p:cNvSpPr/>
          <p:nvPr/>
        </p:nvSpPr>
        <p:spPr>
          <a:xfrm>
            <a:off x="138211" y="5016388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HUB-3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C3C4947-8295-4224-9708-D62BC0EE8DCC}"/>
              </a:ext>
            </a:extLst>
          </p:cNvPr>
          <p:cNvSpPr/>
          <p:nvPr/>
        </p:nvSpPr>
        <p:spPr>
          <a:xfrm>
            <a:off x="138211" y="5496111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HUB-4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658EBD76-56E1-463E-9049-8DD65A7616C0}"/>
              </a:ext>
            </a:extLst>
          </p:cNvPr>
          <p:cNvSpPr/>
          <p:nvPr/>
        </p:nvSpPr>
        <p:spPr>
          <a:xfrm>
            <a:off x="1226710" y="3338855"/>
            <a:ext cx="522473" cy="25885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3E61CAF-4307-4374-B683-A9A5DC6CCD20}"/>
              </a:ext>
            </a:extLst>
          </p:cNvPr>
          <p:cNvSpPr/>
          <p:nvPr/>
        </p:nvSpPr>
        <p:spPr>
          <a:xfrm>
            <a:off x="138211" y="3393403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43820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“SET TARGET ” RE-ASSIGN SCREEN </a:t>
            </a:r>
          </a:p>
        </p:txBody>
      </p:sp>
      <p:sp>
        <p:nvSpPr>
          <p:cNvPr id="29" name="Rectangle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CEDBE-5FA7-48B2-988F-CE2F17E292A1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1A60ED-94A0-4E48-925E-4F125F84456C}"/>
              </a:ext>
            </a:extLst>
          </p:cNvPr>
          <p:cNvSpPr/>
          <p:nvPr/>
        </p:nvSpPr>
        <p:spPr>
          <a:xfrm>
            <a:off x="6696027" y="1969375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E67945-DDE6-4AEC-8704-6DBB60BFA9D7}"/>
              </a:ext>
            </a:extLst>
          </p:cNvPr>
          <p:cNvSpPr/>
          <p:nvPr/>
        </p:nvSpPr>
        <p:spPr>
          <a:xfrm>
            <a:off x="6697292" y="1972754"/>
            <a:ext cx="1454593" cy="284039"/>
          </a:xfrm>
          <a:prstGeom prst="roundRect">
            <a:avLst>
              <a:gd name="adj" fmla="val 50000"/>
            </a:avLst>
          </a:prstGeom>
          <a:solidFill>
            <a:srgbClr val="58E2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83DFA4-D815-4226-8C5F-174944C6EB01}"/>
              </a:ext>
            </a:extLst>
          </p:cNvPr>
          <p:cNvSpPr/>
          <p:nvPr/>
        </p:nvSpPr>
        <p:spPr>
          <a:xfrm>
            <a:off x="6971362" y="180140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 TARGET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C46F38-E63B-4FE8-B94D-61D6349CC1A0}"/>
              </a:ext>
            </a:extLst>
          </p:cNvPr>
          <p:cNvSpPr/>
          <p:nvPr/>
        </p:nvSpPr>
        <p:spPr>
          <a:xfrm>
            <a:off x="7929876" y="2027448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DC9AB4-53AD-425D-B9DF-728F114B87CA}"/>
              </a:ext>
            </a:extLst>
          </p:cNvPr>
          <p:cNvSpPr/>
          <p:nvPr/>
        </p:nvSpPr>
        <p:spPr>
          <a:xfrm>
            <a:off x="7168839" y="1965325"/>
            <a:ext cx="1524913" cy="2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09A94E-7537-478E-8548-662934124F59}"/>
              </a:ext>
            </a:extLst>
          </p:cNvPr>
          <p:cNvSpPr/>
          <p:nvPr/>
        </p:nvSpPr>
        <p:spPr>
          <a:xfrm>
            <a:off x="5796276" y="2039843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GROUP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380792-19A2-4DFC-A691-C7183B5392BB}"/>
              </a:ext>
            </a:extLst>
          </p:cNvPr>
          <p:cNvSpPr/>
          <p:nvPr/>
        </p:nvSpPr>
        <p:spPr>
          <a:xfrm>
            <a:off x="4380618" y="1336203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HUB-1</a:t>
            </a:r>
          </a:p>
        </p:txBody>
      </p:sp>
      <p:graphicFrame>
        <p:nvGraphicFramePr>
          <p:cNvPr id="80" name="Table 80">
            <a:extLst>
              <a:ext uri="{FF2B5EF4-FFF2-40B4-BE49-F238E27FC236}">
                <a16:creationId xmlns:a16="http://schemas.microsoft.com/office/drawing/2014/main" id="{D0F7A62D-30AC-4370-B886-C1358BEE2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17096"/>
              </p:ext>
            </p:extLst>
          </p:nvPr>
        </p:nvGraphicFramePr>
        <p:xfrm>
          <a:off x="2559288" y="2919668"/>
          <a:ext cx="3886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graphicFrame>
        <p:nvGraphicFramePr>
          <p:cNvPr id="82" name="Table 80">
            <a:extLst>
              <a:ext uri="{FF2B5EF4-FFF2-40B4-BE49-F238E27FC236}">
                <a16:creationId xmlns:a16="http://schemas.microsoft.com/office/drawing/2014/main" id="{2A3E5097-35FC-4B46-B6E8-0305670AC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38322"/>
              </p:ext>
            </p:extLst>
          </p:nvPr>
        </p:nvGraphicFramePr>
        <p:xfrm>
          <a:off x="2559288" y="3415276"/>
          <a:ext cx="3886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graphicFrame>
        <p:nvGraphicFramePr>
          <p:cNvPr id="83" name="Table 80">
            <a:extLst>
              <a:ext uri="{FF2B5EF4-FFF2-40B4-BE49-F238E27FC236}">
                <a16:creationId xmlns:a16="http://schemas.microsoft.com/office/drawing/2014/main" id="{258677AE-EC74-4EAA-831C-CCEA9C490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18400"/>
              </p:ext>
            </p:extLst>
          </p:nvPr>
        </p:nvGraphicFramePr>
        <p:xfrm>
          <a:off x="2543684" y="3915919"/>
          <a:ext cx="3886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graphicFrame>
        <p:nvGraphicFramePr>
          <p:cNvPr id="84" name="Table 80">
            <a:extLst>
              <a:ext uri="{FF2B5EF4-FFF2-40B4-BE49-F238E27FC236}">
                <a16:creationId xmlns:a16="http://schemas.microsoft.com/office/drawing/2014/main" id="{C0E210AA-BEE4-4712-8D76-742136490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59923"/>
              </p:ext>
            </p:extLst>
          </p:nvPr>
        </p:nvGraphicFramePr>
        <p:xfrm>
          <a:off x="2543684" y="4394664"/>
          <a:ext cx="3886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39F198D7-4E98-4B80-A455-8BA57AEF8957}"/>
              </a:ext>
            </a:extLst>
          </p:cNvPr>
          <p:cNvSpPr/>
          <p:nvPr/>
        </p:nvSpPr>
        <p:spPr>
          <a:xfrm>
            <a:off x="2514600" y="2701348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ASSIGN TO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EFB0EE4-4124-4C5E-9B82-BF5821634E4A}"/>
              </a:ext>
            </a:extLst>
          </p:cNvPr>
          <p:cNvSpPr/>
          <p:nvPr/>
        </p:nvSpPr>
        <p:spPr>
          <a:xfrm>
            <a:off x="3827850" y="268039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MODEL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2CEABD-7A32-408E-A062-8EE6F1D09FF0}"/>
              </a:ext>
            </a:extLst>
          </p:cNvPr>
          <p:cNvSpPr/>
          <p:nvPr/>
        </p:nvSpPr>
        <p:spPr>
          <a:xfrm>
            <a:off x="5071360" y="266700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NO.OF UNITS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4878DC-3F21-4FC3-92B7-47581F5D3488}"/>
              </a:ext>
            </a:extLst>
          </p:cNvPr>
          <p:cNvSpPr/>
          <p:nvPr/>
        </p:nvSpPr>
        <p:spPr>
          <a:xfrm>
            <a:off x="4801465" y="5501640"/>
            <a:ext cx="1294535" cy="36576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SAVE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5D0C151-C1AD-4A7D-BE12-A7B9C7A4BFB8}"/>
              </a:ext>
            </a:extLst>
          </p:cNvPr>
          <p:cNvSpPr/>
          <p:nvPr/>
        </p:nvSpPr>
        <p:spPr>
          <a:xfrm>
            <a:off x="3391740" y="5501640"/>
            <a:ext cx="1294535" cy="3657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81" name="Plus Sign 80">
            <a:extLst>
              <a:ext uri="{FF2B5EF4-FFF2-40B4-BE49-F238E27FC236}">
                <a16:creationId xmlns:a16="http://schemas.microsoft.com/office/drawing/2014/main" id="{70DFECD2-E419-47F6-97C7-CA4D6B46A462}"/>
              </a:ext>
            </a:extLst>
          </p:cNvPr>
          <p:cNvSpPr/>
          <p:nvPr/>
        </p:nvSpPr>
        <p:spPr>
          <a:xfrm>
            <a:off x="6160911" y="2942774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" name="Minus Sign 85">
            <a:extLst>
              <a:ext uri="{FF2B5EF4-FFF2-40B4-BE49-F238E27FC236}">
                <a16:creationId xmlns:a16="http://schemas.microsoft.com/office/drawing/2014/main" id="{8DF17392-0958-4374-B8D7-9D606AC2651A}"/>
              </a:ext>
            </a:extLst>
          </p:cNvPr>
          <p:cNvSpPr/>
          <p:nvPr/>
        </p:nvSpPr>
        <p:spPr>
          <a:xfrm>
            <a:off x="5215864" y="3076843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" name="Plus Sign 88">
            <a:extLst>
              <a:ext uri="{FF2B5EF4-FFF2-40B4-BE49-F238E27FC236}">
                <a16:creationId xmlns:a16="http://schemas.microsoft.com/office/drawing/2014/main" id="{CA2B9053-09CE-44F3-86A3-0B7518A3B780}"/>
              </a:ext>
            </a:extLst>
          </p:cNvPr>
          <p:cNvSpPr/>
          <p:nvPr/>
        </p:nvSpPr>
        <p:spPr>
          <a:xfrm>
            <a:off x="6146872" y="3459300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72E31739-4F6D-42F3-828C-7948101F3BC2}"/>
              </a:ext>
            </a:extLst>
          </p:cNvPr>
          <p:cNvSpPr/>
          <p:nvPr/>
        </p:nvSpPr>
        <p:spPr>
          <a:xfrm>
            <a:off x="5201825" y="3593369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" name="Plus Sign 90">
            <a:extLst>
              <a:ext uri="{FF2B5EF4-FFF2-40B4-BE49-F238E27FC236}">
                <a16:creationId xmlns:a16="http://schemas.microsoft.com/office/drawing/2014/main" id="{4DFB44AC-4A04-4B59-B022-D3E7BFB7D729}"/>
              </a:ext>
            </a:extLst>
          </p:cNvPr>
          <p:cNvSpPr/>
          <p:nvPr/>
        </p:nvSpPr>
        <p:spPr>
          <a:xfrm>
            <a:off x="6134518" y="3964073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Minus Sign 91">
            <a:extLst>
              <a:ext uri="{FF2B5EF4-FFF2-40B4-BE49-F238E27FC236}">
                <a16:creationId xmlns:a16="http://schemas.microsoft.com/office/drawing/2014/main" id="{9CAB07AE-86FF-437B-8003-D9DD809825F8}"/>
              </a:ext>
            </a:extLst>
          </p:cNvPr>
          <p:cNvSpPr/>
          <p:nvPr/>
        </p:nvSpPr>
        <p:spPr>
          <a:xfrm>
            <a:off x="5189471" y="4098142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" name="Plus Sign 92">
            <a:extLst>
              <a:ext uri="{FF2B5EF4-FFF2-40B4-BE49-F238E27FC236}">
                <a16:creationId xmlns:a16="http://schemas.microsoft.com/office/drawing/2014/main" id="{683BF2A9-AF66-4656-84DB-588BFFE6FE30}"/>
              </a:ext>
            </a:extLst>
          </p:cNvPr>
          <p:cNvSpPr/>
          <p:nvPr/>
        </p:nvSpPr>
        <p:spPr>
          <a:xfrm>
            <a:off x="6121377" y="4404348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Minus Sign 93">
            <a:extLst>
              <a:ext uri="{FF2B5EF4-FFF2-40B4-BE49-F238E27FC236}">
                <a16:creationId xmlns:a16="http://schemas.microsoft.com/office/drawing/2014/main" id="{FE82825A-19B7-4504-99C3-C4118181F662}"/>
              </a:ext>
            </a:extLst>
          </p:cNvPr>
          <p:cNvSpPr/>
          <p:nvPr/>
        </p:nvSpPr>
        <p:spPr>
          <a:xfrm>
            <a:off x="5176330" y="4538417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E703338-400C-472A-81DC-23D2289A1DFB}"/>
              </a:ext>
            </a:extLst>
          </p:cNvPr>
          <p:cNvSpPr/>
          <p:nvPr/>
        </p:nvSpPr>
        <p:spPr>
          <a:xfrm>
            <a:off x="3534298" y="3028012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35ED79A-65F3-467E-A1DE-913B5D04C15F}"/>
              </a:ext>
            </a:extLst>
          </p:cNvPr>
          <p:cNvSpPr/>
          <p:nvPr/>
        </p:nvSpPr>
        <p:spPr>
          <a:xfrm>
            <a:off x="4803203" y="3028012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AB2A9D57-F899-489F-8A37-4585ABDF11CE}"/>
              </a:ext>
            </a:extLst>
          </p:cNvPr>
          <p:cNvSpPr/>
          <p:nvPr/>
        </p:nvSpPr>
        <p:spPr>
          <a:xfrm>
            <a:off x="3534298" y="3547538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24BAB10-3717-4EA1-8C3D-C948F02A9FF7}"/>
              </a:ext>
            </a:extLst>
          </p:cNvPr>
          <p:cNvSpPr/>
          <p:nvPr/>
        </p:nvSpPr>
        <p:spPr>
          <a:xfrm>
            <a:off x="4803203" y="3547538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63E6E42-E94B-4872-9EBB-3787554E6F65}"/>
              </a:ext>
            </a:extLst>
          </p:cNvPr>
          <p:cNvSpPr/>
          <p:nvPr/>
        </p:nvSpPr>
        <p:spPr>
          <a:xfrm>
            <a:off x="3534298" y="4038600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3C147DD-4574-4E7A-B1DA-034FB62307BF}"/>
              </a:ext>
            </a:extLst>
          </p:cNvPr>
          <p:cNvSpPr/>
          <p:nvPr/>
        </p:nvSpPr>
        <p:spPr>
          <a:xfrm>
            <a:off x="4803203" y="4038600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D16CFB4-0022-43AD-A795-C1F80C27B180}"/>
              </a:ext>
            </a:extLst>
          </p:cNvPr>
          <p:cNvSpPr/>
          <p:nvPr/>
        </p:nvSpPr>
        <p:spPr>
          <a:xfrm>
            <a:off x="3545845" y="451562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961E034F-20D6-4D0B-AEE0-A780A9F8821B}"/>
              </a:ext>
            </a:extLst>
          </p:cNvPr>
          <p:cNvSpPr/>
          <p:nvPr/>
        </p:nvSpPr>
        <p:spPr>
          <a:xfrm>
            <a:off x="4814750" y="451562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20BF7E-061E-4653-907E-549F5B7ACD37}"/>
              </a:ext>
            </a:extLst>
          </p:cNvPr>
          <p:cNvSpPr/>
          <p:nvPr/>
        </p:nvSpPr>
        <p:spPr>
          <a:xfrm>
            <a:off x="2573472" y="3060887"/>
            <a:ext cx="105689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RAKESH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8E09F1E-211E-4079-AFCE-BD29E7065327}"/>
              </a:ext>
            </a:extLst>
          </p:cNvPr>
          <p:cNvSpPr/>
          <p:nvPr/>
        </p:nvSpPr>
        <p:spPr>
          <a:xfrm>
            <a:off x="5587701" y="2895600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C54934-12C2-4569-8091-13FDAAAA73AA}"/>
              </a:ext>
            </a:extLst>
          </p:cNvPr>
          <p:cNvSpPr/>
          <p:nvPr/>
        </p:nvSpPr>
        <p:spPr>
          <a:xfrm>
            <a:off x="5583560" y="3397459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222494-F102-401D-85F3-26094A7611A3}"/>
              </a:ext>
            </a:extLst>
          </p:cNvPr>
          <p:cNvSpPr/>
          <p:nvPr/>
        </p:nvSpPr>
        <p:spPr>
          <a:xfrm>
            <a:off x="5605160" y="3898102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E6C9DC-8690-4243-A765-A0A6480BBBEE}"/>
              </a:ext>
            </a:extLst>
          </p:cNvPr>
          <p:cNvSpPr/>
          <p:nvPr/>
        </p:nvSpPr>
        <p:spPr>
          <a:xfrm>
            <a:off x="5621158" y="4373567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4B0A89A-4B69-45AB-92AC-47AED5DF7455}"/>
              </a:ext>
            </a:extLst>
          </p:cNvPr>
          <p:cNvSpPr/>
          <p:nvPr/>
        </p:nvSpPr>
        <p:spPr>
          <a:xfrm>
            <a:off x="811706" y="2066568"/>
            <a:ext cx="1185802" cy="255231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2038ED5-4062-47FD-93E5-AB8DF27027B2}"/>
              </a:ext>
            </a:extLst>
          </p:cNvPr>
          <p:cNvSpPr/>
          <p:nvPr/>
        </p:nvSpPr>
        <p:spPr>
          <a:xfrm>
            <a:off x="815468" y="2086889"/>
            <a:ext cx="984105" cy="248803"/>
          </a:xfrm>
          <a:prstGeom prst="roundRect">
            <a:avLst>
              <a:gd name="adj" fmla="val 50000"/>
            </a:avLst>
          </a:prstGeom>
          <a:solidFill>
            <a:srgbClr val="58E2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4BF4161-4094-4D10-B252-736965753EEF}"/>
              </a:ext>
            </a:extLst>
          </p:cNvPr>
          <p:cNvSpPr/>
          <p:nvPr/>
        </p:nvSpPr>
        <p:spPr>
          <a:xfrm>
            <a:off x="775076" y="190507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SALE TARGET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40F8A3-6A0A-42F3-AA57-A6CCDD9B78EF}"/>
              </a:ext>
            </a:extLst>
          </p:cNvPr>
          <p:cNvSpPr/>
          <p:nvPr/>
        </p:nvSpPr>
        <p:spPr>
          <a:xfrm>
            <a:off x="1313795" y="2118942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E5598B3-FDCF-4E5A-BD2F-E877A77AAAFA}"/>
              </a:ext>
            </a:extLst>
          </p:cNvPr>
          <p:cNvSpPr/>
          <p:nvPr/>
        </p:nvSpPr>
        <p:spPr>
          <a:xfrm>
            <a:off x="1164839" y="2072635"/>
            <a:ext cx="918485" cy="248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C44CD55-5F46-43E1-AA97-40EDF1C3A67F}"/>
              </a:ext>
            </a:extLst>
          </p:cNvPr>
          <p:cNvSpPr/>
          <p:nvPr/>
        </p:nvSpPr>
        <p:spPr>
          <a:xfrm>
            <a:off x="-76200" y="2132265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HIB-1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F1D9E85-4FD9-4778-8C70-8A38788273D5}"/>
              </a:ext>
            </a:extLst>
          </p:cNvPr>
          <p:cNvSpPr/>
          <p:nvPr/>
        </p:nvSpPr>
        <p:spPr>
          <a:xfrm>
            <a:off x="3867695" y="2989811"/>
            <a:ext cx="1056895" cy="24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582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21245-04EF-44EA-9336-A189A3EDD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827" y="2929754"/>
            <a:ext cx="175620" cy="1840756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85ED88D-CE52-4E8C-AC74-ADE33B29E03D}"/>
              </a:ext>
            </a:extLst>
          </p:cNvPr>
          <p:cNvSpPr/>
          <p:nvPr/>
        </p:nvSpPr>
        <p:spPr>
          <a:xfrm>
            <a:off x="2356821" y="2079529"/>
            <a:ext cx="984106" cy="2375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837A7AC-5DF2-476E-BD2E-4D408CFA136E}"/>
              </a:ext>
            </a:extLst>
          </p:cNvPr>
          <p:cNvSpPr/>
          <p:nvPr/>
        </p:nvSpPr>
        <p:spPr>
          <a:xfrm>
            <a:off x="2209800" y="1905001"/>
            <a:ext cx="1390872" cy="137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 TARGET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5F6D87F-1CC8-40AD-BA2D-FCF5661D4CBE}"/>
              </a:ext>
            </a:extLst>
          </p:cNvPr>
          <p:cNvSpPr/>
          <p:nvPr/>
        </p:nvSpPr>
        <p:spPr>
          <a:xfrm>
            <a:off x="3582313" y="2057401"/>
            <a:ext cx="9906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4167941-DECD-4B30-A9B4-2209095CE69B}"/>
              </a:ext>
            </a:extLst>
          </p:cNvPr>
          <p:cNvSpPr/>
          <p:nvPr/>
        </p:nvSpPr>
        <p:spPr>
          <a:xfrm>
            <a:off x="3375628" y="183033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NO.OF DSR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F75E6A4-482D-4789-B6EF-A2B4028D64E7}"/>
              </a:ext>
            </a:extLst>
          </p:cNvPr>
          <p:cNvSpPr/>
          <p:nvPr/>
        </p:nvSpPr>
        <p:spPr>
          <a:xfrm>
            <a:off x="4691476" y="2038585"/>
            <a:ext cx="990600" cy="247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7D102B2-B508-42F2-AD03-05C60B2FFBE7}"/>
              </a:ext>
            </a:extLst>
          </p:cNvPr>
          <p:cNvSpPr/>
          <p:nvPr/>
        </p:nvSpPr>
        <p:spPr>
          <a:xfrm>
            <a:off x="4419600" y="1762674"/>
            <a:ext cx="1550766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AVG.DSR</a:t>
            </a:r>
          </a:p>
          <a:p>
            <a:pPr algn="ctr"/>
            <a:r>
              <a:rPr lang="en-US" sz="1200" b="1" dirty="0"/>
              <a:t> SALE TARGET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C47370E-8489-4AB1-8234-139EAD4E984F}"/>
              </a:ext>
            </a:extLst>
          </p:cNvPr>
          <p:cNvSpPr/>
          <p:nvPr/>
        </p:nvSpPr>
        <p:spPr>
          <a:xfrm>
            <a:off x="3276600" y="2024667"/>
            <a:ext cx="1524913" cy="257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C641A3-35B4-4054-932F-22A065BEAD91}"/>
              </a:ext>
            </a:extLst>
          </p:cNvPr>
          <p:cNvSpPr/>
          <p:nvPr/>
        </p:nvSpPr>
        <p:spPr>
          <a:xfrm>
            <a:off x="4786376" y="2067474"/>
            <a:ext cx="888859" cy="1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3" name="Plus Sign 122">
            <a:extLst>
              <a:ext uri="{FF2B5EF4-FFF2-40B4-BE49-F238E27FC236}">
                <a16:creationId xmlns:a16="http://schemas.microsoft.com/office/drawing/2014/main" id="{F011912D-C6F6-4A0B-B514-8FE00AA798F2}"/>
              </a:ext>
            </a:extLst>
          </p:cNvPr>
          <p:cNvSpPr/>
          <p:nvPr/>
        </p:nvSpPr>
        <p:spPr>
          <a:xfrm>
            <a:off x="4356205" y="2074791"/>
            <a:ext cx="200206" cy="211209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4" name="Minus Sign 123">
            <a:extLst>
              <a:ext uri="{FF2B5EF4-FFF2-40B4-BE49-F238E27FC236}">
                <a16:creationId xmlns:a16="http://schemas.microsoft.com/office/drawing/2014/main" id="{55665EBD-C44A-4670-9F2D-5B89A78EBC60}"/>
              </a:ext>
            </a:extLst>
          </p:cNvPr>
          <p:cNvSpPr/>
          <p:nvPr/>
        </p:nvSpPr>
        <p:spPr>
          <a:xfrm>
            <a:off x="3582313" y="2121835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62498B-3BEF-4E59-90B1-BCFF4FDE756C}"/>
              </a:ext>
            </a:extLst>
          </p:cNvPr>
          <p:cNvSpPr/>
          <p:nvPr/>
        </p:nvSpPr>
        <p:spPr>
          <a:xfrm>
            <a:off x="2369900" y="2057400"/>
            <a:ext cx="940355" cy="22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E805449-0F47-48F7-97E1-6F47B10B6DE3}"/>
              </a:ext>
            </a:extLst>
          </p:cNvPr>
          <p:cNvSpPr/>
          <p:nvPr/>
        </p:nvSpPr>
        <p:spPr>
          <a:xfrm>
            <a:off x="1741670" y="3023163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689A492-1321-47D8-A2CC-2A90AEFD2EA0}"/>
              </a:ext>
            </a:extLst>
          </p:cNvPr>
          <p:cNvSpPr/>
          <p:nvPr/>
        </p:nvSpPr>
        <p:spPr>
          <a:xfrm>
            <a:off x="1741670" y="350520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18DF625-0DDE-401D-B451-7930F133196C}"/>
              </a:ext>
            </a:extLst>
          </p:cNvPr>
          <p:cNvSpPr/>
          <p:nvPr/>
        </p:nvSpPr>
        <p:spPr>
          <a:xfrm>
            <a:off x="1752820" y="4012317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76AB643-94A6-4BE1-9FEF-FA5250F35EC6}"/>
              </a:ext>
            </a:extLst>
          </p:cNvPr>
          <p:cNvSpPr/>
          <p:nvPr/>
        </p:nvSpPr>
        <p:spPr>
          <a:xfrm>
            <a:off x="1752820" y="4459792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u="sng" dirty="0">
                <a:solidFill>
                  <a:srgbClr val="0070C0"/>
                </a:solidFill>
              </a:rPr>
              <a:t>Re-Assign</a:t>
            </a:r>
          </a:p>
        </p:txBody>
      </p:sp>
    </p:spTree>
    <p:extLst>
      <p:ext uri="{BB962C8B-B14F-4D97-AF65-F5344CB8AC3E}">
        <p14:creationId xmlns:p14="http://schemas.microsoft.com/office/powerpoint/2010/main" val="34725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BD7E5-F52F-4809-BF48-4EA606E8A0F0}"/>
              </a:ext>
            </a:extLst>
          </p:cNvPr>
          <p:cNvSpPr/>
          <p:nvPr/>
        </p:nvSpPr>
        <p:spPr>
          <a:xfrm>
            <a:off x="381000" y="152400"/>
            <a:ext cx="239431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Index Sheet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05D2E-4790-46C1-8A6D-8E62FCE8CC9E}"/>
              </a:ext>
            </a:extLst>
          </p:cNvPr>
          <p:cNvSpPr/>
          <p:nvPr/>
        </p:nvSpPr>
        <p:spPr>
          <a:xfrm>
            <a:off x="1075900" y="1464078"/>
            <a:ext cx="6318330" cy="4174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CUSTOMER DATA BASE CREATION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CUSTOMER DATA BASE DASH 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TARGET SETTING – GROUP / INDIVIDUAL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TARGET DASH BOARD AND MAPPING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BP-L TRACKER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BP-L DASH 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IQD – TRACKER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IQD – DASH 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NF – TRACKER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NF – DASH 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OVERVIEW – BP-L-I-Q-D-N-F DASH 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6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AF1C1459-7C50-42D6-9D24-5C8CFEC61E00}"/>
              </a:ext>
            </a:extLst>
          </p:cNvPr>
          <p:cNvSpPr/>
          <p:nvPr/>
        </p:nvSpPr>
        <p:spPr>
          <a:xfrm>
            <a:off x="489251" y="2808305"/>
            <a:ext cx="1572422" cy="2433851"/>
          </a:xfrm>
          <a:prstGeom prst="roundRect">
            <a:avLst>
              <a:gd name="adj" fmla="val 80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0" y="46976"/>
            <a:ext cx="7154799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“SET TARGET – SALES FUNNEL ” RE-ASSIGN SCREEN - RAKESH </a:t>
            </a:r>
          </a:p>
        </p:txBody>
      </p:sp>
      <p:sp>
        <p:nvSpPr>
          <p:cNvPr id="29" name="Rectangle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CEDBE-5FA7-48B2-988F-CE2F17E292A1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1A60ED-94A0-4E48-925E-4F125F84456C}"/>
              </a:ext>
            </a:extLst>
          </p:cNvPr>
          <p:cNvSpPr/>
          <p:nvPr/>
        </p:nvSpPr>
        <p:spPr>
          <a:xfrm>
            <a:off x="6696027" y="1969375"/>
            <a:ext cx="1868723" cy="2840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E67945-DDE6-4AEC-8704-6DBB60BFA9D7}"/>
              </a:ext>
            </a:extLst>
          </p:cNvPr>
          <p:cNvSpPr/>
          <p:nvPr/>
        </p:nvSpPr>
        <p:spPr>
          <a:xfrm>
            <a:off x="6697292" y="1972754"/>
            <a:ext cx="1454593" cy="284039"/>
          </a:xfrm>
          <a:prstGeom prst="roundRect">
            <a:avLst>
              <a:gd name="adj" fmla="val 50000"/>
            </a:avLst>
          </a:prstGeom>
          <a:solidFill>
            <a:srgbClr val="58E2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83DFA4-D815-4226-8C5F-174944C6EB01}"/>
              </a:ext>
            </a:extLst>
          </p:cNvPr>
          <p:cNvSpPr/>
          <p:nvPr/>
        </p:nvSpPr>
        <p:spPr>
          <a:xfrm>
            <a:off x="6971362" y="180140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 TARGET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C46F38-E63B-4FE8-B94D-61D6349CC1A0}"/>
              </a:ext>
            </a:extLst>
          </p:cNvPr>
          <p:cNvSpPr/>
          <p:nvPr/>
        </p:nvSpPr>
        <p:spPr>
          <a:xfrm>
            <a:off x="7929876" y="2027448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DC9AB4-53AD-425D-B9DF-728F114B87CA}"/>
              </a:ext>
            </a:extLst>
          </p:cNvPr>
          <p:cNvSpPr/>
          <p:nvPr/>
        </p:nvSpPr>
        <p:spPr>
          <a:xfrm>
            <a:off x="7168839" y="1965325"/>
            <a:ext cx="1524913" cy="2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09A94E-7537-478E-8548-662934124F59}"/>
              </a:ext>
            </a:extLst>
          </p:cNvPr>
          <p:cNvSpPr/>
          <p:nvPr/>
        </p:nvSpPr>
        <p:spPr>
          <a:xfrm>
            <a:off x="5796276" y="2039843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GROUP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380792-19A2-4DFC-A691-C7183B5392BB}"/>
              </a:ext>
            </a:extLst>
          </p:cNvPr>
          <p:cNvSpPr/>
          <p:nvPr/>
        </p:nvSpPr>
        <p:spPr>
          <a:xfrm>
            <a:off x="4380618" y="1336203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RAKESH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4878DC-3F21-4FC3-92B7-47581F5D3488}"/>
              </a:ext>
            </a:extLst>
          </p:cNvPr>
          <p:cNvSpPr/>
          <p:nvPr/>
        </p:nvSpPr>
        <p:spPr>
          <a:xfrm>
            <a:off x="4801465" y="5501640"/>
            <a:ext cx="1294535" cy="36576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SAVE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5D0C151-C1AD-4A7D-BE12-A7B9C7A4BFB8}"/>
              </a:ext>
            </a:extLst>
          </p:cNvPr>
          <p:cNvSpPr/>
          <p:nvPr/>
        </p:nvSpPr>
        <p:spPr>
          <a:xfrm>
            <a:off x="3391740" y="5501640"/>
            <a:ext cx="1294535" cy="3657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4B0A89A-4B69-45AB-92AC-47AED5DF7455}"/>
              </a:ext>
            </a:extLst>
          </p:cNvPr>
          <p:cNvSpPr/>
          <p:nvPr/>
        </p:nvSpPr>
        <p:spPr>
          <a:xfrm>
            <a:off x="811706" y="2066568"/>
            <a:ext cx="1185802" cy="255231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2038ED5-4062-47FD-93E5-AB8DF27027B2}"/>
              </a:ext>
            </a:extLst>
          </p:cNvPr>
          <p:cNvSpPr/>
          <p:nvPr/>
        </p:nvSpPr>
        <p:spPr>
          <a:xfrm>
            <a:off x="815468" y="2086889"/>
            <a:ext cx="984105" cy="248803"/>
          </a:xfrm>
          <a:prstGeom prst="roundRect">
            <a:avLst>
              <a:gd name="adj" fmla="val 50000"/>
            </a:avLst>
          </a:prstGeom>
          <a:solidFill>
            <a:srgbClr val="58E2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4BF4161-4094-4D10-B252-736965753EEF}"/>
              </a:ext>
            </a:extLst>
          </p:cNvPr>
          <p:cNvSpPr/>
          <p:nvPr/>
        </p:nvSpPr>
        <p:spPr>
          <a:xfrm>
            <a:off x="775076" y="190507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SALE TARGET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40F8A3-6A0A-42F3-AA57-A6CCDD9B78EF}"/>
              </a:ext>
            </a:extLst>
          </p:cNvPr>
          <p:cNvSpPr/>
          <p:nvPr/>
        </p:nvSpPr>
        <p:spPr>
          <a:xfrm>
            <a:off x="1313795" y="2118942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E5598B3-FDCF-4E5A-BD2F-E877A77AAAFA}"/>
              </a:ext>
            </a:extLst>
          </p:cNvPr>
          <p:cNvSpPr/>
          <p:nvPr/>
        </p:nvSpPr>
        <p:spPr>
          <a:xfrm>
            <a:off x="1164839" y="2072635"/>
            <a:ext cx="918485" cy="248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C44CD55-5F46-43E1-AA97-40EDF1C3A67F}"/>
              </a:ext>
            </a:extLst>
          </p:cNvPr>
          <p:cNvSpPr/>
          <p:nvPr/>
        </p:nvSpPr>
        <p:spPr>
          <a:xfrm>
            <a:off x="-76200" y="2132265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HIB-1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21245-04EF-44EA-9336-A189A3EDD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180" y="2959844"/>
            <a:ext cx="175620" cy="1840756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85ED88D-CE52-4E8C-AC74-ADE33B29E03D}"/>
              </a:ext>
            </a:extLst>
          </p:cNvPr>
          <p:cNvSpPr/>
          <p:nvPr/>
        </p:nvSpPr>
        <p:spPr>
          <a:xfrm>
            <a:off x="2356821" y="2079529"/>
            <a:ext cx="984106" cy="2375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837A7AC-5DF2-476E-BD2E-4D408CFA136E}"/>
              </a:ext>
            </a:extLst>
          </p:cNvPr>
          <p:cNvSpPr/>
          <p:nvPr/>
        </p:nvSpPr>
        <p:spPr>
          <a:xfrm>
            <a:off x="2209800" y="1905001"/>
            <a:ext cx="1390872" cy="137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 TARGET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62498B-3BEF-4E59-90B1-BCFF4FDE756C}"/>
              </a:ext>
            </a:extLst>
          </p:cNvPr>
          <p:cNvSpPr/>
          <p:nvPr/>
        </p:nvSpPr>
        <p:spPr>
          <a:xfrm>
            <a:off x="2369900" y="2057400"/>
            <a:ext cx="940355" cy="22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66" name="Table 80">
            <a:extLst>
              <a:ext uri="{FF2B5EF4-FFF2-40B4-BE49-F238E27FC236}">
                <a16:creationId xmlns:a16="http://schemas.microsoft.com/office/drawing/2014/main" id="{69D0431F-35D7-49D1-9A3A-12638C7B7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10404"/>
              </p:ext>
            </p:extLst>
          </p:nvPr>
        </p:nvGraphicFramePr>
        <p:xfrm>
          <a:off x="3181397" y="2959844"/>
          <a:ext cx="51746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80">
                  <a:extLst>
                    <a:ext uri="{9D8B030D-6E8A-4147-A177-3AD203B41FA5}">
                      <a16:colId xmlns:a16="http://schemas.microsoft.com/office/drawing/2014/main" val="2637835838"/>
                    </a:ext>
                  </a:extLst>
                </a:gridCol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graphicFrame>
        <p:nvGraphicFramePr>
          <p:cNvPr id="67" name="Table 80">
            <a:extLst>
              <a:ext uri="{FF2B5EF4-FFF2-40B4-BE49-F238E27FC236}">
                <a16:creationId xmlns:a16="http://schemas.microsoft.com/office/drawing/2014/main" id="{62EA884E-643C-4485-BD57-3AD2979C6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79741"/>
              </p:ext>
            </p:extLst>
          </p:nvPr>
        </p:nvGraphicFramePr>
        <p:xfrm>
          <a:off x="3181397" y="3455452"/>
          <a:ext cx="51746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80">
                  <a:extLst>
                    <a:ext uri="{9D8B030D-6E8A-4147-A177-3AD203B41FA5}">
                      <a16:colId xmlns:a16="http://schemas.microsoft.com/office/drawing/2014/main" val="2637835838"/>
                    </a:ext>
                  </a:extLst>
                </a:gridCol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graphicFrame>
        <p:nvGraphicFramePr>
          <p:cNvPr id="73" name="Table 80">
            <a:extLst>
              <a:ext uri="{FF2B5EF4-FFF2-40B4-BE49-F238E27FC236}">
                <a16:creationId xmlns:a16="http://schemas.microsoft.com/office/drawing/2014/main" id="{47E19021-417B-4B4C-A7C8-21698BEE1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61179"/>
              </p:ext>
            </p:extLst>
          </p:nvPr>
        </p:nvGraphicFramePr>
        <p:xfrm>
          <a:off x="3165793" y="3956095"/>
          <a:ext cx="51746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80">
                  <a:extLst>
                    <a:ext uri="{9D8B030D-6E8A-4147-A177-3AD203B41FA5}">
                      <a16:colId xmlns:a16="http://schemas.microsoft.com/office/drawing/2014/main" val="2637835838"/>
                    </a:ext>
                  </a:extLst>
                </a:gridCol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graphicFrame>
        <p:nvGraphicFramePr>
          <p:cNvPr id="75" name="Table 80">
            <a:extLst>
              <a:ext uri="{FF2B5EF4-FFF2-40B4-BE49-F238E27FC236}">
                <a16:creationId xmlns:a16="http://schemas.microsoft.com/office/drawing/2014/main" id="{0319F43B-C79F-4962-A0AE-E09417F71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21530"/>
              </p:ext>
            </p:extLst>
          </p:nvPr>
        </p:nvGraphicFramePr>
        <p:xfrm>
          <a:off x="3165793" y="4434840"/>
          <a:ext cx="51746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80">
                  <a:extLst>
                    <a:ext uri="{9D8B030D-6E8A-4147-A177-3AD203B41FA5}">
                      <a16:colId xmlns:a16="http://schemas.microsoft.com/office/drawing/2014/main" val="2637835838"/>
                    </a:ext>
                  </a:extLst>
                </a:gridCol>
                <a:gridCol w="1298860">
                  <a:extLst>
                    <a:ext uri="{9D8B030D-6E8A-4147-A177-3AD203B41FA5}">
                      <a16:colId xmlns:a16="http://schemas.microsoft.com/office/drawing/2014/main" val="418044448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2193387653"/>
                    </a:ext>
                  </a:extLst>
                </a:gridCol>
                <a:gridCol w="1293670">
                  <a:extLst>
                    <a:ext uri="{9D8B030D-6E8A-4147-A177-3AD203B41FA5}">
                      <a16:colId xmlns:a16="http://schemas.microsoft.com/office/drawing/2014/main" val="982541443"/>
                    </a:ext>
                  </a:extLst>
                </a:gridCol>
              </a:tblGrid>
              <a:tr h="153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09257"/>
                  </a:ext>
                </a:extLst>
              </a:tr>
            </a:tbl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29B38246-1FFA-4131-8450-747B04383A22}"/>
              </a:ext>
            </a:extLst>
          </p:cNvPr>
          <p:cNvSpPr/>
          <p:nvPr/>
        </p:nvSpPr>
        <p:spPr>
          <a:xfrm>
            <a:off x="3105313" y="2731438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HUB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8D8C2C1-151B-45BA-BF1B-95F4519C00DB}"/>
              </a:ext>
            </a:extLst>
          </p:cNvPr>
          <p:cNvSpPr/>
          <p:nvPr/>
        </p:nvSpPr>
        <p:spPr>
          <a:xfrm>
            <a:off x="4425189" y="2731438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SUB HUB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DD58E7-3403-4DF1-9ED3-4AA30E20E4D4}"/>
              </a:ext>
            </a:extLst>
          </p:cNvPr>
          <p:cNvSpPr/>
          <p:nvPr/>
        </p:nvSpPr>
        <p:spPr>
          <a:xfrm>
            <a:off x="5738439" y="271048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MODEL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3C2361-FEFE-453F-8D8E-5F0B96A7B449}"/>
              </a:ext>
            </a:extLst>
          </p:cNvPr>
          <p:cNvSpPr/>
          <p:nvPr/>
        </p:nvSpPr>
        <p:spPr>
          <a:xfrm>
            <a:off x="1815953" y="3037914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WEEK - 1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534254-DAFD-4906-919C-BF4348FF742B}"/>
              </a:ext>
            </a:extLst>
          </p:cNvPr>
          <p:cNvSpPr/>
          <p:nvPr/>
        </p:nvSpPr>
        <p:spPr>
          <a:xfrm>
            <a:off x="1815953" y="3527537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WEEK - 2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9A5CBB9-83F9-49B7-8B0A-7FF4C2512AB7}"/>
              </a:ext>
            </a:extLst>
          </p:cNvPr>
          <p:cNvSpPr/>
          <p:nvPr/>
        </p:nvSpPr>
        <p:spPr>
          <a:xfrm>
            <a:off x="1815953" y="4007096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WEEK - 3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2466EC-B287-490D-96C7-E26F141D5375}"/>
              </a:ext>
            </a:extLst>
          </p:cNvPr>
          <p:cNvSpPr/>
          <p:nvPr/>
        </p:nvSpPr>
        <p:spPr>
          <a:xfrm>
            <a:off x="1815953" y="445212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WEEK - 4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F167D23-8018-4CF2-B67E-40FEB103C61F}"/>
              </a:ext>
            </a:extLst>
          </p:cNvPr>
          <p:cNvSpPr/>
          <p:nvPr/>
        </p:nvSpPr>
        <p:spPr>
          <a:xfrm>
            <a:off x="6981949" y="2697090"/>
            <a:ext cx="1358524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NO.OF UNITS</a:t>
            </a:r>
          </a:p>
        </p:txBody>
      </p:sp>
      <p:sp>
        <p:nvSpPr>
          <p:cNvPr id="104" name="Plus Sign 103">
            <a:extLst>
              <a:ext uri="{FF2B5EF4-FFF2-40B4-BE49-F238E27FC236}">
                <a16:creationId xmlns:a16="http://schemas.microsoft.com/office/drawing/2014/main" id="{7DBC3EFD-C5B6-4D67-B1EB-9911C237CE26}"/>
              </a:ext>
            </a:extLst>
          </p:cNvPr>
          <p:cNvSpPr/>
          <p:nvPr/>
        </p:nvSpPr>
        <p:spPr>
          <a:xfrm>
            <a:off x="8071500" y="2972864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inus Sign 106">
            <a:extLst>
              <a:ext uri="{FF2B5EF4-FFF2-40B4-BE49-F238E27FC236}">
                <a16:creationId xmlns:a16="http://schemas.microsoft.com/office/drawing/2014/main" id="{B4F2C641-BD9E-4761-B7B9-5527A2D14571}"/>
              </a:ext>
            </a:extLst>
          </p:cNvPr>
          <p:cNvSpPr/>
          <p:nvPr/>
        </p:nvSpPr>
        <p:spPr>
          <a:xfrm>
            <a:off x="7126453" y="3106933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Plus Sign 107">
            <a:extLst>
              <a:ext uri="{FF2B5EF4-FFF2-40B4-BE49-F238E27FC236}">
                <a16:creationId xmlns:a16="http://schemas.microsoft.com/office/drawing/2014/main" id="{75D34043-DFB2-44A9-94B8-98C6C4DCBC89}"/>
              </a:ext>
            </a:extLst>
          </p:cNvPr>
          <p:cNvSpPr/>
          <p:nvPr/>
        </p:nvSpPr>
        <p:spPr>
          <a:xfrm>
            <a:off x="8057461" y="3489390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inus Sign 108">
            <a:extLst>
              <a:ext uri="{FF2B5EF4-FFF2-40B4-BE49-F238E27FC236}">
                <a16:creationId xmlns:a16="http://schemas.microsoft.com/office/drawing/2014/main" id="{ABB5A30A-89C0-4AB1-A87E-D686C9C05283}"/>
              </a:ext>
            </a:extLst>
          </p:cNvPr>
          <p:cNvSpPr/>
          <p:nvPr/>
        </p:nvSpPr>
        <p:spPr>
          <a:xfrm>
            <a:off x="7112414" y="3623459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lus Sign 109">
            <a:extLst>
              <a:ext uri="{FF2B5EF4-FFF2-40B4-BE49-F238E27FC236}">
                <a16:creationId xmlns:a16="http://schemas.microsoft.com/office/drawing/2014/main" id="{781E86FD-8CBA-47E4-A418-A0F5115793C6}"/>
              </a:ext>
            </a:extLst>
          </p:cNvPr>
          <p:cNvSpPr/>
          <p:nvPr/>
        </p:nvSpPr>
        <p:spPr>
          <a:xfrm>
            <a:off x="8045107" y="3994163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Sign 110">
            <a:extLst>
              <a:ext uri="{FF2B5EF4-FFF2-40B4-BE49-F238E27FC236}">
                <a16:creationId xmlns:a16="http://schemas.microsoft.com/office/drawing/2014/main" id="{768CDD90-F9E8-4FD2-A1D6-A79AA6F7CF7B}"/>
              </a:ext>
            </a:extLst>
          </p:cNvPr>
          <p:cNvSpPr/>
          <p:nvPr/>
        </p:nvSpPr>
        <p:spPr>
          <a:xfrm>
            <a:off x="7100060" y="4128232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Plus Sign 111">
            <a:extLst>
              <a:ext uri="{FF2B5EF4-FFF2-40B4-BE49-F238E27FC236}">
                <a16:creationId xmlns:a16="http://schemas.microsoft.com/office/drawing/2014/main" id="{CB6212ED-44CA-4265-8571-E0C4AA73C718}"/>
              </a:ext>
            </a:extLst>
          </p:cNvPr>
          <p:cNvSpPr/>
          <p:nvPr/>
        </p:nvSpPr>
        <p:spPr>
          <a:xfrm>
            <a:off x="8031966" y="4434438"/>
            <a:ext cx="216709" cy="268138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inus Sign 129">
            <a:extLst>
              <a:ext uri="{FF2B5EF4-FFF2-40B4-BE49-F238E27FC236}">
                <a16:creationId xmlns:a16="http://schemas.microsoft.com/office/drawing/2014/main" id="{BA29A8EB-4F21-47B8-8769-1C9905E9EC1D}"/>
              </a:ext>
            </a:extLst>
          </p:cNvPr>
          <p:cNvSpPr/>
          <p:nvPr/>
        </p:nvSpPr>
        <p:spPr>
          <a:xfrm>
            <a:off x="7086919" y="4568507"/>
            <a:ext cx="257104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2FF0882-4A09-4DB4-B4AB-ED9B665E818F}"/>
              </a:ext>
            </a:extLst>
          </p:cNvPr>
          <p:cNvSpPr/>
          <p:nvPr/>
        </p:nvSpPr>
        <p:spPr>
          <a:xfrm>
            <a:off x="4138031" y="3058102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C90FDE4-5649-4F86-8F56-C8EFE88D46C2}"/>
              </a:ext>
            </a:extLst>
          </p:cNvPr>
          <p:cNvSpPr/>
          <p:nvPr/>
        </p:nvSpPr>
        <p:spPr>
          <a:xfrm>
            <a:off x="5444887" y="3058102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E8EF1AC-F3DD-4AE0-90D4-0B76289F653B}"/>
              </a:ext>
            </a:extLst>
          </p:cNvPr>
          <p:cNvSpPr/>
          <p:nvPr/>
        </p:nvSpPr>
        <p:spPr>
          <a:xfrm>
            <a:off x="6713792" y="3058102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9FA48F41-0D04-4176-BE02-3B54BDEBE7DC}"/>
              </a:ext>
            </a:extLst>
          </p:cNvPr>
          <p:cNvSpPr/>
          <p:nvPr/>
        </p:nvSpPr>
        <p:spPr>
          <a:xfrm>
            <a:off x="4138031" y="3577628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9D089EF4-2A81-4293-A025-5B0F601B4817}"/>
              </a:ext>
            </a:extLst>
          </p:cNvPr>
          <p:cNvSpPr/>
          <p:nvPr/>
        </p:nvSpPr>
        <p:spPr>
          <a:xfrm>
            <a:off x="5444887" y="3577628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5F10032-D305-4105-B2C4-41FF231A9026}"/>
              </a:ext>
            </a:extLst>
          </p:cNvPr>
          <p:cNvSpPr/>
          <p:nvPr/>
        </p:nvSpPr>
        <p:spPr>
          <a:xfrm>
            <a:off x="6713792" y="3577628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F78023D-713F-4763-B7AB-7D540F1E2801}"/>
              </a:ext>
            </a:extLst>
          </p:cNvPr>
          <p:cNvSpPr/>
          <p:nvPr/>
        </p:nvSpPr>
        <p:spPr>
          <a:xfrm>
            <a:off x="4138031" y="4068690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CD8FA54-0AA7-4F80-BE54-402547D80314}"/>
              </a:ext>
            </a:extLst>
          </p:cNvPr>
          <p:cNvSpPr/>
          <p:nvPr/>
        </p:nvSpPr>
        <p:spPr>
          <a:xfrm>
            <a:off x="5444887" y="4068690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B5A4F16-BFE9-4457-B032-DBEE0A13E633}"/>
              </a:ext>
            </a:extLst>
          </p:cNvPr>
          <p:cNvSpPr/>
          <p:nvPr/>
        </p:nvSpPr>
        <p:spPr>
          <a:xfrm>
            <a:off x="6713792" y="4068690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93BCF5F-6A54-4D47-A7D8-2CDF2CF0433F}"/>
              </a:ext>
            </a:extLst>
          </p:cNvPr>
          <p:cNvSpPr/>
          <p:nvPr/>
        </p:nvSpPr>
        <p:spPr>
          <a:xfrm>
            <a:off x="4149578" y="454571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5948BEE7-6260-4062-861D-47F59F00F3DA}"/>
              </a:ext>
            </a:extLst>
          </p:cNvPr>
          <p:cNvSpPr/>
          <p:nvPr/>
        </p:nvSpPr>
        <p:spPr>
          <a:xfrm>
            <a:off x="5456434" y="454571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93A236D-009D-4816-8908-0F5AA1C6ADA4}"/>
              </a:ext>
            </a:extLst>
          </p:cNvPr>
          <p:cNvSpPr/>
          <p:nvPr/>
        </p:nvSpPr>
        <p:spPr>
          <a:xfrm>
            <a:off x="6725339" y="454571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00A66CA-810B-4E8C-ACEB-A7D10BA43495}"/>
              </a:ext>
            </a:extLst>
          </p:cNvPr>
          <p:cNvSpPr/>
          <p:nvPr/>
        </p:nvSpPr>
        <p:spPr>
          <a:xfrm>
            <a:off x="3340148" y="3058102"/>
            <a:ext cx="895383" cy="162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DUBAI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4D73611-88B3-4363-A826-2128E812892B}"/>
              </a:ext>
            </a:extLst>
          </p:cNvPr>
          <p:cNvSpPr/>
          <p:nvPr/>
        </p:nvSpPr>
        <p:spPr>
          <a:xfrm>
            <a:off x="3340148" y="3527856"/>
            <a:ext cx="895383" cy="162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DUBAI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1D64CE3-AF23-4C65-9C19-243D44E0B3C4}"/>
              </a:ext>
            </a:extLst>
          </p:cNvPr>
          <p:cNvSpPr/>
          <p:nvPr/>
        </p:nvSpPr>
        <p:spPr>
          <a:xfrm>
            <a:off x="3340148" y="4051574"/>
            <a:ext cx="895383" cy="162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DUBAI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96394E1-513F-4552-971F-B6174E180E42}"/>
              </a:ext>
            </a:extLst>
          </p:cNvPr>
          <p:cNvSpPr/>
          <p:nvPr/>
        </p:nvSpPr>
        <p:spPr>
          <a:xfrm>
            <a:off x="3336883" y="4497004"/>
            <a:ext cx="895383" cy="162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DUBAI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1C947E0-DB7D-4EAA-91C9-1FB1E3036297}"/>
              </a:ext>
            </a:extLst>
          </p:cNvPr>
          <p:cNvSpPr/>
          <p:nvPr/>
        </p:nvSpPr>
        <p:spPr>
          <a:xfrm>
            <a:off x="4484061" y="3090977"/>
            <a:ext cx="105689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 QUOZ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B70421C-2AB2-4F30-9CD6-5120DF2524E8}"/>
              </a:ext>
            </a:extLst>
          </p:cNvPr>
          <p:cNvSpPr/>
          <p:nvPr/>
        </p:nvSpPr>
        <p:spPr>
          <a:xfrm>
            <a:off x="7498290" y="2925690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10304CF-0E34-4D40-95FF-50C4F29CE02C}"/>
              </a:ext>
            </a:extLst>
          </p:cNvPr>
          <p:cNvSpPr/>
          <p:nvPr/>
        </p:nvSpPr>
        <p:spPr>
          <a:xfrm>
            <a:off x="7494149" y="3427549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534324F-6FC8-4FDF-AAE8-C2BEFA704EF1}"/>
              </a:ext>
            </a:extLst>
          </p:cNvPr>
          <p:cNvSpPr/>
          <p:nvPr/>
        </p:nvSpPr>
        <p:spPr>
          <a:xfrm>
            <a:off x="7515749" y="3928192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E44454E-EDF4-42E7-9B00-7586340AD487}"/>
              </a:ext>
            </a:extLst>
          </p:cNvPr>
          <p:cNvSpPr/>
          <p:nvPr/>
        </p:nvSpPr>
        <p:spPr>
          <a:xfrm>
            <a:off x="7531747" y="4403657"/>
            <a:ext cx="44399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2" name="Plus Sign 151">
            <a:extLst>
              <a:ext uri="{FF2B5EF4-FFF2-40B4-BE49-F238E27FC236}">
                <a16:creationId xmlns:a16="http://schemas.microsoft.com/office/drawing/2014/main" id="{970831A3-8847-4B2B-9AD1-7BD826D01319}"/>
              </a:ext>
            </a:extLst>
          </p:cNvPr>
          <p:cNvSpPr/>
          <p:nvPr/>
        </p:nvSpPr>
        <p:spPr>
          <a:xfrm>
            <a:off x="2957639" y="3009288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Minus Sign 152">
            <a:extLst>
              <a:ext uri="{FF2B5EF4-FFF2-40B4-BE49-F238E27FC236}">
                <a16:creationId xmlns:a16="http://schemas.microsoft.com/office/drawing/2014/main" id="{1BC60CF3-DF51-4135-AF32-334282D8F906}"/>
              </a:ext>
            </a:extLst>
          </p:cNvPr>
          <p:cNvSpPr/>
          <p:nvPr/>
        </p:nvSpPr>
        <p:spPr>
          <a:xfrm>
            <a:off x="2960679" y="3193722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Plus Sign 153">
            <a:extLst>
              <a:ext uri="{FF2B5EF4-FFF2-40B4-BE49-F238E27FC236}">
                <a16:creationId xmlns:a16="http://schemas.microsoft.com/office/drawing/2014/main" id="{64239EAA-5FA6-49DF-BF5C-770C29BA62A9}"/>
              </a:ext>
            </a:extLst>
          </p:cNvPr>
          <p:cNvSpPr/>
          <p:nvPr/>
        </p:nvSpPr>
        <p:spPr>
          <a:xfrm>
            <a:off x="2957639" y="3499383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Minus Sign 154">
            <a:extLst>
              <a:ext uri="{FF2B5EF4-FFF2-40B4-BE49-F238E27FC236}">
                <a16:creationId xmlns:a16="http://schemas.microsoft.com/office/drawing/2014/main" id="{D3FC7330-4B84-44B2-AB66-08E61E588AD4}"/>
              </a:ext>
            </a:extLst>
          </p:cNvPr>
          <p:cNvSpPr/>
          <p:nvPr/>
        </p:nvSpPr>
        <p:spPr>
          <a:xfrm>
            <a:off x="2960679" y="3683817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Plus Sign 155">
            <a:extLst>
              <a:ext uri="{FF2B5EF4-FFF2-40B4-BE49-F238E27FC236}">
                <a16:creationId xmlns:a16="http://schemas.microsoft.com/office/drawing/2014/main" id="{38ACF1E1-3E5C-492B-B746-DB8C77D94B12}"/>
              </a:ext>
            </a:extLst>
          </p:cNvPr>
          <p:cNvSpPr/>
          <p:nvPr/>
        </p:nvSpPr>
        <p:spPr>
          <a:xfrm>
            <a:off x="2957639" y="4001455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7" name="Minus Sign 156">
            <a:extLst>
              <a:ext uri="{FF2B5EF4-FFF2-40B4-BE49-F238E27FC236}">
                <a16:creationId xmlns:a16="http://schemas.microsoft.com/office/drawing/2014/main" id="{5601E105-3C73-4A60-A188-00E3F1FE2507}"/>
              </a:ext>
            </a:extLst>
          </p:cNvPr>
          <p:cNvSpPr/>
          <p:nvPr/>
        </p:nvSpPr>
        <p:spPr>
          <a:xfrm>
            <a:off x="2960679" y="4185889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8" name="Plus Sign 157">
            <a:extLst>
              <a:ext uri="{FF2B5EF4-FFF2-40B4-BE49-F238E27FC236}">
                <a16:creationId xmlns:a16="http://schemas.microsoft.com/office/drawing/2014/main" id="{C1768F56-8253-4634-B05A-DCCE34B12F38}"/>
              </a:ext>
            </a:extLst>
          </p:cNvPr>
          <p:cNvSpPr/>
          <p:nvPr/>
        </p:nvSpPr>
        <p:spPr>
          <a:xfrm>
            <a:off x="2970646" y="4478809"/>
            <a:ext cx="115648" cy="163378"/>
          </a:xfrm>
          <a:prstGeom prst="mathPlus">
            <a:avLst>
              <a:gd name="adj1" fmla="val 9027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9" name="Minus Sign 158">
            <a:extLst>
              <a:ext uri="{FF2B5EF4-FFF2-40B4-BE49-F238E27FC236}">
                <a16:creationId xmlns:a16="http://schemas.microsoft.com/office/drawing/2014/main" id="{452B071F-0B72-4BFC-B856-7E9FED331E7D}"/>
              </a:ext>
            </a:extLst>
          </p:cNvPr>
          <p:cNvSpPr/>
          <p:nvPr/>
        </p:nvSpPr>
        <p:spPr>
          <a:xfrm>
            <a:off x="2973686" y="4663243"/>
            <a:ext cx="130010" cy="54574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EDAB5365-48B2-4CB1-887F-59673E91D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24" y="3352870"/>
            <a:ext cx="1482240" cy="1960120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BB9C1AC6-26FB-4C6E-9084-E4345C713802}"/>
              </a:ext>
            </a:extLst>
          </p:cNvPr>
          <p:cNvSpPr/>
          <p:nvPr/>
        </p:nvSpPr>
        <p:spPr>
          <a:xfrm>
            <a:off x="1164839" y="4633025"/>
            <a:ext cx="153089" cy="15373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015227D-15BB-4575-BDFE-E170E15D4BE2}"/>
              </a:ext>
            </a:extLst>
          </p:cNvPr>
          <p:cNvSpPr/>
          <p:nvPr/>
        </p:nvSpPr>
        <p:spPr>
          <a:xfrm>
            <a:off x="1164839" y="4343098"/>
            <a:ext cx="168853" cy="13571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C7D2A82-9218-466A-BEA4-373C215D8CC6}"/>
              </a:ext>
            </a:extLst>
          </p:cNvPr>
          <p:cNvSpPr/>
          <p:nvPr/>
        </p:nvSpPr>
        <p:spPr>
          <a:xfrm>
            <a:off x="1004580" y="4151091"/>
            <a:ext cx="480407" cy="9514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400</a:t>
            </a:r>
          </a:p>
        </p:txBody>
      </p:sp>
      <p:graphicFrame>
        <p:nvGraphicFramePr>
          <p:cNvPr id="173" name="Object 172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EEBB3109-25D5-4F34-89E4-F14A3D964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1760"/>
              </p:ext>
            </p:extLst>
          </p:nvPr>
        </p:nvGraphicFramePr>
        <p:xfrm>
          <a:off x="5029200" y="1905000"/>
          <a:ext cx="587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134327" imgH="6400934" progId="Excel.Sheet.12">
                  <p:embed/>
                </p:oleObj>
              </mc:Choice>
              <mc:Fallback>
                <p:oleObj name="Worksheet" r:id="rId6" imgW="9134327" imgH="6400934" progId="Excel.Sheet.12">
                  <p:embed/>
                  <p:pic>
                    <p:nvPicPr>
                      <p:cNvPr id="173" name="Object 172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EEBB3109-25D5-4F34-89E4-F14A3D964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9200" y="1905000"/>
                        <a:ext cx="587375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86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A75005DE-F473-41FC-B6DC-D2CCD5C8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48" y="1204280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6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“SET TARGET ” SCREEN - INPUT </a:t>
            </a:r>
          </a:p>
        </p:txBody>
      </p:sp>
      <p:sp>
        <p:nvSpPr>
          <p:cNvPr id="29" name="Rectangle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CCEDBE-5FA7-48B2-988F-CE2F17E292A1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380792-19A2-4DFC-A691-C7183B5392BB}"/>
              </a:ext>
            </a:extLst>
          </p:cNvPr>
          <p:cNvSpPr/>
          <p:nvPr/>
        </p:nvSpPr>
        <p:spPr>
          <a:xfrm>
            <a:off x="3714284" y="1524000"/>
            <a:ext cx="2610316" cy="30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SALES FUNNEL MANAGEMENT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4878DC-3F21-4FC3-92B7-47581F5D3488}"/>
              </a:ext>
            </a:extLst>
          </p:cNvPr>
          <p:cNvSpPr/>
          <p:nvPr/>
        </p:nvSpPr>
        <p:spPr>
          <a:xfrm>
            <a:off x="4801465" y="5501640"/>
            <a:ext cx="1294535" cy="36576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SAVE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5D0C151-C1AD-4A7D-BE12-A7B9C7A4BFB8}"/>
              </a:ext>
            </a:extLst>
          </p:cNvPr>
          <p:cNvSpPr/>
          <p:nvPr/>
        </p:nvSpPr>
        <p:spPr>
          <a:xfrm>
            <a:off x="3391740" y="5501640"/>
            <a:ext cx="1294535" cy="3657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D7FC636-E2CE-4E07-BE33-C8A031FA4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72541"/>
              </p:ext>
            </p:extLst>
          </p:nvPr>
        </p:nvGraphicFramePr>
        <p:xfrm>
          <a:off x="457200" y="1874520"/>
          <a:ext cx="8305803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5422477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95346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0426000"/>
                    </a:ext>
                  </a:extLst>
                </a:gridCol>
                <a:gridCol w="341084">
                  <a:extLst>
                    <a:ext uri="{9D8B030D-6E8A-4147-A177-3AD203B41FA5}">
                      <a16:colId xmlns:a16="http://schemas.microsoft.com/office/drawing/2014/main" val="4047109235"/>
                    </a:ext>
                  </a:extLst>
                </a:gridCol>
                <a:gridCol w="462481">
                  <a:extLst>
                    <a:ext uri="{9D8B030D-6E8A-4147-A177-3AD203B41FA5}">
                      <a16:colId xmlns:a16="http://schemas.microsoft.com/office/drawing/2014/main" val="2108787379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177969191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4222033857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3686674604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3948564015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648285098"/>
                    </a:ext>
                  </a:extLst>
                </a:gridCol>
                <a:gridCol w="755073">
                  <a:extLst>
                    <a:ext uri="{9D8B030D-6E8A-4147-A177-3AD203B41FA5}">
                      <a16:colId xmlns:a16="http://schemas.microsoft.com/office/drawing/2014/main" val="2520915264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HUB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REVISED SALES TARGET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PROSPECT TO SALE RATIO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LEADS TO PROSPECT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CALLS TO LEADS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3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4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HUB-2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1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HUB-3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0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HUB-4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: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39718"/>
                  </a:ext>
                </a:extLst>
              </a:tr>
            </a:tbl>
          </a:graphicData>
        </a:graphic>
      </p:graphicFrame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729520A-62A4-4084-8825-279D1231E336}"/>
              </a:ext>
            </a:extLst>
          </p:cNvPr>
          <p:cNvSpPr/>
          <p:nvPr/>
        </p:nvSpPr>
        <p:spPr>
          <a:xfrm>
            <a:off x="1600200" y="4212167"/>
            <a:ext cx="2438400" cy="609600"/>
          </a:xfrm>
          <a:prstGeom prst="wedgeRectCallout">
            <a:avLst>
              <a:gd name="adj1" fmla="val -27083"/>
              <a:gd name="adj2" fmla="val -14444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AUTO UPDATE FROM MAIN TARGET SCREEN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0802429-BC81-4EFA-AAEF-2E24F9B9F1E0}"/>
              </a:ext>
            </a:extLst>
          </p:cNvPr>
          <p:cNvSpPr/>
          <p:nvPr/>
        </p:nvSpPr>
        <p:spPr>
          <a:xfrm>
            <a:off x="7467600" y="1563857"/>
            <a:ext cx="457200" cy="204621"/>
          </a:xfrm>
          <a:prstGeom prst="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5F18A65-1F6D-4C30-B2CA-7F0392493A86}"/>
              </a:ext>
            </a:extLst>
          </p:cNvPr>
          <p:cNvSpPr/>
          <p:nvPr/>
        </p:nvSpPr>
        <p:spPr>
          <a:xfrm>
            <a:off x="7772400" y="1447800"/>
            <a:ext cx="838200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43024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C8049-BF15-4B92-83CF-7B1CAF429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61685" y="838200"/>
            <a:ext cx="90732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60C1B5-F675-4F52-8A88-F6DB7D8E8946}"/>
              </a:ext>
            </a:extLst>
          </p:cNvPr>
          <p:cNvSpPr/>
          <p:nvPr/>
        </p:nvSpPr>
        <p:spPr>
          <a:xfrm>
            <a:off x="2464733" y="2209800"/>
            <a:ext cx="42672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 Group Target </a:t>
            </a:r>
          </a:p>
          <a:p>
            <a:pPr algn="ctr"/>
            <a:r>
              <a:rPr lang="en-US" dirty="0"/>
              <a:t>Coverage Mapping Target</a:t>
            </a:r>
          </a:p>
          <a:p>
            <a:pPr algn="ctr"/>
            <a:r>
              <a:rPr lang="en-US" dirty="0"/>
              <a:t>Coverage Mapping</a:t>
            </a:r>
          </a:p>
          <a:p>
            <a:pPr algn="ctr"/>
            <a:r>
              <a:rPr lang="en-US" dirty="0"/>
              <a:t>Actuals VS Target </a:t>
            </a:r>
          </a:p>
        </p:txBody>
      </p:sp>
    </p:spTree>
    <p:extLst>
      <p:ext uri="{BB962C8B-B14F-4D97-AF65-F5344CB8AC3E}">
        <p14:creationId xmlns:p14="http://schemas.microsoft.com/office/powerpoint/2010/main" val="149372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2888903" y="1828800"/>
            <a:ext cx="3366243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SALES ENGINEER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23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flat panel display - Clip Art Library">
            <a:extLst>
              <a:ext uri="{FF2B5EF4-FFF2-40B4-BE49-F238E27FC236}">
                <a16:creationId xmlns:a16="http://schemas.microsoft.com/office/drawing/2014/main" id="{C34DB28B-8E51-4E60-BF73-CA9CC975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223545" y="990600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pic>
        <p:nvPicPr>
          <p:cNvPr id="5122" name="Picture 2" descr="Filter Icon - Download Free Icons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AD7AA0-2ACA-4A70-83BD-25E302BA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16302"/>
            <a:ext cx="1098498" cy="10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0B480C23-89C2-449E-8230-FCBC796E8BC3}"/>
              </a:ext>
            </a:extLst>
          </p:cNvPr>
          <p:cNvSpPr/>
          <p:nvPr/>
        </p:nvSpPr>
        <p:spPr>
          <a:xfrm>
            <a:off x="2209800" y="4205980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Data Base</a:t>
            </a:r>
          </a:p>
        </p:txBody>
      </p:sp>
      <p:pic>
        <p:nvPicPr>
          <p:cNvPr id="5134" name="Picture 14" descr="contact - Performance Management - dFakto">
            <a:extLst>
              <a:ext uri="{FF2B5EF4-FFF2-40B4-BE49-F238E27FC236}">
                <a16:creationId xmlns:a16="http://schemas.microsoft.com/office/drawing/2014/main" id="{49A51070-BA97-4FBD-95CC-9A992DFB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29" y="3203532"/>
            <a:ext cx="985954" cy="9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D15D9D-0D8A-4401-B617-2BA7851A9E4B}"/>
              </a:ext>
            </a:extLst>
          </p:cNvPr>
          <p:cNvSpPr/>
          <p:nvPr/>
        </p:nvSpPr>
        <p:spPr>
          <a:xfrm>
            <a:off x="5029200" y="4189486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Performance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SALES ENGINEER - MAIN SCREEN </a:t>
            </a:r>
          </a:p>
        </p:txBody>
      </p:sp>
      <p:pic>
        <p:nvPicPr>
          <p:cNvPr id="12292" name="Picture 4" descr="Suitcase Icon Transparent Png - Briefcase Png - Free Transparent PNG  Clipart Images Download">
            <a:hlinkClick r:id="rId6" action="ppaction://hlinksldjump"/>
            <a:extLst>
              <a:ext uri="{FF2B5EF4-FFF2-40B4-BE49-F238E27FC236}">
                <a16:creationId xmlns:a16="http://schemas.microsoft.com/office/drawing/2014/main" id="{EAF6DBFA-4448-486B-816C-44C51B3E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6" b="91176" l="10000" r="90000">
                        <a14:foregroundMark x1="39881" y1="20956" x2="39881" y2="20956"/>
                        <a14:foregroundMark x1="58095" y1="22978" x2="58095" y2="22978"/>
                        <a14:foregroundMark x1="57262" y1="25000" x2="57262" y2="25000"/>
                        <a14:foregroundMark x1="38690" y1="20221" x2="38690" y2="20221"/>
                        <a14:foregroundMark x1="47738" y1="61581" x2="47738" y2="61581"/>
                        <a14:foregroundMark x1="67738" y1="91176" x2="67738" y2="9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9" y="2976851"/>
            <a:ext cx="1992451" cy="12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D2BA84-65DA-4BD9-8C95-89ECC5AA2CD0}"/>
              </a:ext>
            </a:extLst>
          </p:cNvPr>
          <p:cNvSpPr/>
          <p:nvPr/>
        </p:nvSpPr>
        <p:spPr>
          <a:xfrm>
            <a:off x="3841879" y="1136271"/>
            <a:ext cx="16173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Live Location-On</a:t>
            </a:r>
          </a:p>
        </p:txBody>
      </p:sp>
      <p:pic>
        <p:nvPicPr>
          <p:cNvPr id="19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A7FD54AB-7ED3-42F0-A8DC-56E0F1BB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818429-C944-40E9-9FAC-DC4327CBFB9A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Rakesh- E00203</a:t>
            </a:r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3CA55D57-F841-4D41-A629-170D9BECDD03}"/>
              </a:ext>
            </a:extLst>
          </p:cNvPr>
          <p:cNvSpPr/>
          <p:nvPr/>
        </p:nvSpPr>
        <p:spPr>
          <a:xfrm>
            <a:off x="368671" y="4227343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Sales Kit</a:t>
            </a:r>
          </a:p>
        </p:txBody>
      </p:sp>
      <p:pic>
        <p:nvPicPr>
          <p:cNvPr id="12298" name="Picture 10" descr="Free battery icon Stock Photo - FreeImages.com">
            <a:extLst>
              <a:ext uri="{FF2B5EF4-FFF2-40B4-BE49-F238E27FC236}">
                <a16:creationId xmlns:a16="http://schemas.microsoft.com/office/drawing/2014/main" id="{DDFB11C4-E95B-404E-A383-7B944397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C6EB34-AA22-4559-8F3D-8D9BA4156A8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817" t="17727" r="67193" b="25555"/>
          <a:stretch/>
        </p:blipFill>
        <p:spPr>
          <a:xfrm>
            <a:off x="7093264" y="3265705"/>
            <a:ext cx="861668" cy="794661"/>
          </a:xfrm>
          <a:prstGeom prst="rect">
            <a:avLst/>
          </a:prstGeom>
        </p:spPr>
      </p:pic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1DB7EECF-F0B1-4511-A712-598E7E39411D}"/>
              </a:ext>
            </a:extLst>
          </p:cNvPr>
          <p:cNvSpPr/>
          <p:nvPr/>
        </p:nvSpPr>
        <p:spPr>
          <a:xfrm>
            <a:off x="6902321" y="4249109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Follow up Calendar</a:t>
            </a:r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4BCE2C20-A5A0-4602-BE9E-8F12C497A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98512" y="3124882"/>
            <a:ext cx="985954" cy="985954"/>
          </a:xfrm>
          <a:prstGeom prst="rect">
            <a:avLst/>
          </a:prstGeom>
        </p:spPr>
      </p:pic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FF400B1E-3927-4328-AA9F-BC5985CFCF0A}"/>
              </a:ext>
            </a:extLst>
          </p:cNvPr>
          <p:cNvSpPr/>
          <p:nvPr/>
        </p:nvSpPr>
        <p:spPr>
          <a:xfrm>
            <a:off x="3778121" y="4189486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Lead Tracker</a:t>
            </a:r>
          </a:p>
        </p:txBody>
      </p:sp>
      <p:pic>
        <p:nvPicPr>
          <p:cNvPr id="28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71B4FD73-B7F6-4337-BC25-5A8C8696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7" y="1043851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3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flat panel display - Clip Art Library">
            <a:extLst>
              <a:ext uri="{FF2B5EF4-FFF2-40B4-BE49-F238E27FC236}">
                <a16:creationId xmlns:a16="http://schemas.microsoft.com/office/drawing/2014/main" id="{DD3847A0-50C4-429F-9D0F-FB93B66E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200821" y="384748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Sales Kit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SALES ENGINEER – SALES KIT SCREEN</a:t>
            </a:r>
          </a:p>
        </p:txBody>
      </p:sp>
      <p:pic>
        <p:nvPicPr>
          <p:cNvPr id="12292" name="Picture 4" descr="Suitcase Icon Transparent Png - Briefcase Png - Free Transparent PNG  Clipart Images Download">
            <a:extLst>
              <a:ext uri="{FF2B5EF4-FFF2-40B4-BE49-F238E27FC236}">
                <a16:creationId xmlns:a16="http://schemas.microsoft.com/office/drawing/2014/main" id="{EAF6DBFA-4448-486B-816C-44C51B3E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6" b="91176" l="10000" r="90000">
                        <a14:foregroundMark x1="39881" y1="20956" x2="39881" y2="20956"/>
                        <a14:foregroundMark x1="58095" y1="22978" x2="58095" y2="22978"/>
                        <a14:foregroundMark x1="57262" y1="25000" x2="57262" y2="25000"/>
                        <a14:foregroundMark x1="38690" y1="20221" x2="38690" y2="20221"/>
                        <a14:foregroundMark x1="47738" y1="61581" x2="47738" y2="61581"/>
                        <a14:foregroundMark x1="67738" y1="91176" x2="67738" y2="9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546259" cy="10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We Are Enabling Hospital Providers To Collaborate On - Red Search Icon Png  | Full Size PNG Download | SeekPNG">
            <a:extLst>
              <a:ext uri="{FF2B5EF4-FFF2-40B4-BE49-F238E27FC236}">
                <a16:creationId xmlns:a16="http://schemas.microsoft.com/office/drawing/2014/main" id="{4D293E3F-995B-4130-9CF3-53B21DB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46572"/>
            <a:ext cx="391828" cy="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CBF02D-0AB9-4A5B-9F00-8EFD3D67DF3E}"/>
              </a:ext>
            </a:extLst>
          </p:cNvPr>
          <p:cNvSpPr/>
          <p:nvPr/>
        </p:nvSpPr>
        <p:spPr>
          <a:xfrm>
            <a:off x="3285813" y="2129985"/>
            <a:ext cx="2241333" cy="225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5A1C7-0812-4162-8377-8631BC9F5DA0}"/>
              </a:ext>
            </a:extLst>
          </p:cNvPr>
          <p:cNvSpPr/>
          <p:nvPr/>
        </p:nvSpPr>
        <p:spPr>
          <a:xfrm>
            <a:off x="5875405" y="2049885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/ EDIT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96DA81-C489-4FF1-A36F-81C7422024AC}"/>
              </a:ext>
            </a:extLst>
          </p:cNvPr>
          <p:cNvSpPr/>
          <p:nvPr/>
        </p:nvSpPr>
        <p:spPr>
          <a:xfrm>
            <a:off x="3413589" y="225820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Search e-mail 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EB3425-5825-463B-87CF-8F591BD6915B}"/>
              </a:ext>
            </a:extLst>
          </p:cNvPr>
          <p:cNvSpPr/>
          <p:nvPr/>
        </p:nvSpPr>
        <p:spPr>
          <a:xfrm>
            <a:off x="5593785" y="2246143"/>
            <a:ext cx="1495892" cy="72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View/Add/Edit</a:t>
            </a:r>
          </a:p>
          <a:p>
            <a:pPr algn="ctr"/>
            <a:r>
              <a:rPr lang="en-US" sz="1000" b="1" dirty="0"/>
              <a:t> Data Base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A936E6-8DC9-4BFE-ADAA-43B2DD0EEB7A}"/>
              </a:ext>
            </a:extLst>
          </p:cNvPr>
          <p:cNvSpPr/>
          <p:nvPr/>
        </p:nvSpPr>
        <p:spPr>
          <a:xfrm>
            <a:off x="2362200" y="2843618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2A615-203D-4519-BB84-817A279A0FDF}"/>
              </a:ext>
            </a:extLst>
          </p:cNvPr>
          <p:cNvSpPr/>
          <p:nvPr/>
        </p:nvSpPr>
        <p:spPr>
          <a:xfrm>
            <a:off x="2362200" y="3189403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DF45C8-D2F6-478A-86BE-90127175B64D}"/>
              </a:ext>
            </a:extLst>
          </p:cNvPr>
          <p:cNvSpPr/>
          <p:nvPr/>
        </p:nvSpPr>
        <p:spPr>
          <a:xfrm>
            <a:off x="2362200" y="3560388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08F86D-98E3-4641-8C31-DE813AA8C2FE}"/>
              </a:ext>
            </a:extLst>
          </p:cNvPr>
          <p:cNvSpPr/>
          <p:nvPr/>
        </p:nvSpPr>
        <p:spPr>
          <a:xfrm>
            <a:off x="2362200" y="3906173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A5DF75-A59D-4B5D-BABC-3C534971E347}"/>
              </a:ext>
            </a:extLst>
          </p:cNvPr>
          <p:cNvSpPr/>
          <p:nvPr/>
        </p:nvSpPr>
        <p:spPr>
          <a:xfrm>
            <a:off x="2362200" y="4240565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9348A7-497F-4CFD-A275-16AF917F8765}"/>
              </a:ext>
            </a:extLst>
          </p:cNvPr>
          <p:cNvSpPr/>
          <p:nvPr/>
        </p:nvSpPr>
        <p:spPr>
          <a:xfrm>
            <a:off x="2362200" y="4575377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A5A8B5-BE3E-489B-A263-CE0BE310D181}"/>
              </a:ext>
            </a:extLst>
          </p:cNvPr>
          <p:cNvSpPr/>
          <p:nvPr/>
        </p:nvSpPr>
        <p:spPr>
          <a:xfrm>
            <a:off x="2529224" y="3016994"/>
            <a:ext cx="173797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Business Card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7E1FC4-0D91-4911-8D6B-E7DE4CF1478C}"/>
              </a:ext>
            </a:extLst>
          </p:cNvPr>
          <p:cNvSpPr/>
          <p:nvPr/>
        </p:nvSpPr>
        <p:spPr>
          <a:xfrm>
            <a:off x="2530427" y="3340904"/>
            <a:ext cx="2270173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Product Catalogue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205DA5-9EF4-446B-8953-5777E64B1B34}"/>
              </a:ext>
            </a:extLst>
          </p:cNvPr>
          <p:cNvSpPr/>
          <p:nvPr/>
        </p:nvSpPr>
        <p:spPr>
          <a:xfrm>
            <a:off x="2529507" y="3721904"/>
            <a:ext cx="15642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Testimonials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1150A5-79C0-49A1-82C4-13E618102A66}"/>
              </a:ext>
            </a:extLst>
          </p:cNvPr>
          <p:cNvSpPr/>
          <p:nvPr/>
        </p:nvSpPr>
        <p:spPr>
          <a:xfrm>
            <a:off x="2549535" y="4038600"/>
            <a:ext cx="225106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Application Videos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C72F2F-21B6-46EF-87EB-80926137A680}"/>
              </a:ext>
            </a:extLst>
          </p:cNvPr>
          <p:cNvSpPr/>
          <p:nvPr/>
        </p:nvSpPr>
        <p:spPr>
          <a:xfrm>
            <a:off x="2514600" y="2700135"/>
            <a:ext cx="2054088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Company Profile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0DCAF9-5E61-4885-B236-23085C090AD2}"/>
              </a:ext>
            </a:extLst>
          </p:cNvPr>
          <p:cNvSpPr/>
          <p:nvPr/>
        </p:nvSpPr>
        <p:spPr>
          <a:xfrm>
            <a:off x="2514600" y="4431913"/>
            <a:ext cx="15642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Testimonials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EC28400-408E-49BF-8E3A-2C5174355D36}"/>
              </a:ext>
            </a:extLst>
          </p:cNvPr>
          <p:cNvSpPr/>
          <p:nvPr/>
        </p:nvSpPr>
        <p:spPr>
          <a:xfrm>
            <a:off x="4093782" y="4930919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SEND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AE1769-7DF5-4A35-B495-EB8C440AC0EE}"/>
              </a:ext>
            </a:extLst>
          </p:cNvPr>
          <p:cNvSpPr/>
          <p:nvPr/>
        </p:nvSpPr>
        <p:spPr>
          <a:xfrm>
            <a:off x="3841879" y="1136271"/>
            <a:ext cx="16173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Live Location-On</a:t>
            </a:r>
          </a:p>
        </p:txBody>
      </p:sp>
      <p:pic>
        <p:nvPicPr>
          <p:cNvPr id="40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88E38A35-6897-4538-9467-A5CAD923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96A4154-896A-4BC9-BE0C-9F789548A016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Rakesh- E00203</a:t>
            </a:r>
          </a:p>
        </p:txBody>
      </p:sp>
      <p:sp>
        <p:nvSpPr>
          <p:cNvPr id="42" name="Rectangle 4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51F4CE1-92B4-4E62-AD75-9F68155D8ABB}"/>
              </a:ext>
            </a:extLst>
          </p:cNvPr>
          <p:cNvSpPr/>
          <p:nvPr/>
        </p:nvSpPr>
        <p:spPr>
          <a:xfrm>
            <a:off x="7059860" y="1227509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43" name="Picture 10" descr="Free battery icon Stock Photo - FreeImages.com">
            <a:extLst>
              <a:ext uri="{FF2B5EF4-FFF2-40B4-BE49-F238E27FC236}">
                <a16:creationId xmlns:a16="http://schemas.microsoft.com/office/drawing/2014/main" id="{C0E7F898-6EA6-4A41-8EEB-0AF6F69F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60078F3-649F-46EF-B01D-1750C0BBE70A}"/>
              </a:ext>
            </a:extLst>
          </p:cNvPr>
          <p:cNvSpPr/>
          <p:nvPr/>
        </p:nvSpPr>
        <p:spPr>
          <a:xfrm>
            <a:off x="4267201" y="4552739"/>
            <a:ext cx="1495892" cy="2168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4E2D67-2746-4B63-A46E-DEA3B76AAE69}"/>
              </a:ext>
            </a:extLst>
          </p:cNvPr>
          <p:cNvSpPr/>
          <p:nvPr/>
        </p:nvSpPr>
        <p:spPr>
          <a:xfrm>
            <a:off x="5859533" y="4545597"/>
            <a:ext cx="1495892" cy="2168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F5D27C-FABF-45A2-B243-7C79FCEF7F9B}"/>
              </a:ext>
            </a:extLst>
          </p:cNvPr>
          <p:cNvSpPr/>
          <p:nvPr/>
        </p:nvSpPr>
        <p:spPr>
          <a:xfrm>
            <a:off x="4121190" y="464194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HUB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961520-FB94-4B4B-B248-CFB12EEC8E74}"/>
              </a:ext>
            </a:extLst>
          </p:cNvPr>
          <p:cNvSpPr/>
          <p:nvPr/>
        </p:nvSpPr>
        <p:spPr>
          <a:xfrm>
            <a:off x="5722081" y="464194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SUB-HUB</a:t>
            </a:r>
          </a:p>
        </p:txBody>
      </p:sp>
      <p:pic>
        <p:nvPicPr>
          <p:cNvPr id="20482" name="Picture 2" descr="Dropdown List png images | PNGEgg">
            <a:extLst>
              <a:ext uri="{FF2B5EF4-FFF2-40B4-BE49-F238E27FC236}">
                <a16:creationId xmlns:a16="http://schemas.microsoft.com/office/drawing/2014/main" id="{22D54D16-3F83-49D1-84BC-7563B0B7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5533755" y="4533870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ropdown List png images | PNGEgg">
            <a:extLst>
              <a:ext uri="{FF2B5EF4-FFF2-40B4-BE49-F238E27FC236}">
                <a16:creationId xmlns:a16="http://schemas.microsoft.com/office/drawing/2014/main" id="{ACD042BD-9D0F-4023-AF19-0BF9ABCFC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7133593" y="4533870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A6294659-D9B7-426D-9939-B3713253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9" y="1086789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992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7311163" y="129364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16" name="Picture 6" descr="Free Excel Icon Transparent, Download Free Clip Art, Free Clip Art on  Clipart Library">
            <a:extLst>
              <a:ext uri="{FF2B5EF4-FFF2-40B4-BE49-F238E27FC236}">
                <a16:creationId xmlns:a16="http://schemas.microsoft.com/office/drawing/2014/main" id="{B0E97ACF-AD4F-4FB0-8575-F610AFCC2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2" b="93581" l="9961" r="89844">
                        <a14:foregroundMark x1="29688" y1="32770" x2="29688" y2="32770"/>
                        <a14:foregroundMark x1="31836" y1="4392" x2="31836" y2="4392"/>
                        <a14:foregroundMark x1="56055" y1="93581" x2="56055" y2="93581"/>
                        <a14:foregroundMark x1="54102" y1="52703" x2="54102" y2="52703"/>
                        <a14:foregroundMark x1="41211" y1="18919" x2="41211" y2="18919"/>
                        <a14:foregroundMark x1="37500" y1="85473" x2="37500" y2="85473"/>
                        <a14:foregroundMark x1="57422" y1="82770" x2="57422" y2="82770"/>
                        <a14:foregroundMark x1="65625" y1="76351" x2="65625" y2="76351"/>
                        <a14:foregroundMark x1="67773" y1="41216" x2="67773" y2="41216"/>
                        <a14:foregroundMark x1="64648" y1="37838" x2="64648" y2="37838"/>
                        <a14:foregroundMark x1="64648" y1="37838" x2="64648" y2="37838"/>
                        <a14:foregroundMark x1="64648" y1="37838" x2="64648" y2="37838"/>
                        <a14:foregroundMark x1="64063" y1="46622" x2="64063" y2="46622"/>
                        <a14:foregroundMark x1="64063" y1="46622" x2="64063" y2="46622"/>
                        <a14:foregroundMark x1="64063" y1="46622" x2="64063" y2="46622"/>
                        <a14:foregroundMark x1="66797" y1="8784" x2="66797" y2="8784"/>
                        <a14:backgroundMark x1="67773" y1="5405" x2="67773" y2="5405"/>
                        <a14:backgroundMark x1="68750" y1="8108" x2="68750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7366"/>
          <a:stretch/>
        </p:blipFill>
        <p:spPr bwMode="auto">
          <a:xfrm>
            <a:off x="8569183" y="2001728"/>
            <a:ext cx="167507" cy="2202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753F9F5-27EE-4D57-B611-C5689691722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SALES ENGINEER - CUSTOMER DETA BASE SCREEN</a:t>
            </a:r>
          </a:p>
        </p:txBody>
      </p:sp>
      <p:pic>
        <p:nvPicPr>
          <p:cNvPr id="8196" name="Picture 4" descr="IconExperience » V-Collection » User Add Icon">
            <a:extLst>
              <a:ext uri="{FF2B5EF4-FFF2-40B4-BE49-F238E27FC236}">
                <a16:creationId xmlns:a16="http://schemas.microsoft.com/office/drawing/2014/main" id="{41A3526B-E6D2-4589-9357-20365701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1" b="98047" l="8984" r="96094">
                        <a14:foregroundMark x1="35938" y1="3906" x2="35938" y2="3906"/>
                        <a14:foregroundMark x1="96094" y1="76563" x2="96094" y2="76563"/>
                        <a14:foregroundMark x1="74219" y1="91992" x2="74219" y2="91992"/>
                        <a14:foregroundMark x1="73633" y1="98047" x2="73633" y2="98047"/>
                        <a14:foregroundMark x1="8984" y1="68164" x2="8984" y2="68164"/>
                        <a14:foregroundMark x1="36133" y1="67578" x2="36133" y2="67578"/>
                        <a14:foregroundMark x1="44727" y1="63672" x2="44727" y2="63672"/>
                        <a14:foregroundMark x1="48633" y1="55469" x2="48633" y2="55469"/>
                        <a14:foregroundMark x1="52930" y1="55469" x2="52930" y2="5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1" y="1854316"/>
            <a:ext cx="391827" cy="3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0C1738-F27E-439B-8752-8855408DE4BB}"/>
              </a:ext>
            </a:extLst>
          </p:cNvPr>
          <p:cNvSpPr/>
          <p:nvPr/>
        </p:nvSpPr>
        <p:spPr>
          <a:xfrm>
            <a:off x="442479" y="196385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Add / Edit Customer</a:t>
            </a:r>
          </a:p>
        </p:txBody>
      </p:sp>
      <p:pic>
        <p:nvPicPr>
          <p:cNvPr id="8209" name="Picture 17" descr="We Are Enabling Hospital Providers To Collaborate On - Red Search Icon Png  | Full Size PNG Download | SeekPNG">
            <a:extLst>
              <a:ext uri="{FF2B5EF4-FFF2-40B4-BE49-F238E27FC236}">
                <a16:creationId xmlns:a16="http://schemas.microsoft.com/office/drawing/2014/main" id="{C732870A-3A51-4A82-91CE-236CDE9C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829"/>
            <a:ext cx="391828" cy="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A7AB2E-CC15-4F69-84E1-8CE752687AE0}"/>
              </a:ext>
            </a:extLst>
          </p:cNvPr>
          <p:cNvSpPr/>
          <p:nvPr/>
        </p:nvSpPr>
        <p:spPr>
          <a:xfrm>
            <a:off x="2952507" y="2001728"/>
            <a:ext cx="1715845" cy="2202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A67ABD6-8417-4D28-A40F-A936F4DD0847}"/>
              </a:ext>
            </a:extLst>
          </p:cNvPr>
          <p:cNvSpPr/>
          <p:nvPr/>
        </p:nvSpPr>
        <p:spPr>
          <a:xfrm>
            <a:off x="2900630" y="1710634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Search</a:t>
            </a:r>
          </a:p>
        </p:txBody>
      </p:sp>
      <p:sp>
        <p:nvSpPr>
          <p:cNvPr id="23" name="Rectangle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C241F3-93EE-434F-989D-5B8CE701F9EA}"/>
              </a:ext>
            </a:extLst>
          </p:cNvPr>
          <p:cNvSpPr/>
          <p:nvPr/>
        </p:nvSpPr>
        <p:spPr>
          <a:xfrm>
            <a:off x="7424986" y="194262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Export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D0D507-9B9F-4351-ADF1-D32944B04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01704"/>
              </p:ext>
            </p:extLst>
          </p:nvPr>
        </p:nvGraphicFramePr>
        <p:xfrm>
          <a:off x="336880" y="2401124"/>
          <a:ext cx="8502317" cy="339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86">
                  <a:extLst>
                    <a:ext uri="{9D8B030D-6E8A-4147-A177-3AD203B41FA5}">
                      <a16:colId xmlns:a16="http://schemas.microsoft.com/office/drawing/2014/main" val="1571175736"/>
                    </a:ext>
                  </a:extLst>
                </a:gridCol>
                <a:gridCol w="341004">
                  <a:extLst>
                    <a:ext uri="{9D8B030D-6E8A-4147-A177-3AD203B41FA5}">
                      <a16:colId xmlns:a16="http://schemas.microsoft.com/office/drawing/2014/main" val="2947350336"/>
                    </a:ext>
                  </a:extLst>
                </a:gridCol>
                <a:gridCol w="341004">
                  <a:extLst>
                    <a:ext uri="{9D8B030D-6E8A-4147-A177-3AD203B41FA5}">
                      <a16:colId xmlns:a16="http://schemas.microsoft.com/office/drawing/2014/main" val="1998363386"/>
                    </a:ext>
                  </a:extLst>
                </a:gridCol>
                <a:gridCol w="341004">
                  <a:extLst>
                    <a:ext uri="{9D8B030D-6E8A-4147-A177-3AD203B41FA5}">
                      <a16:colId xmlns:a16="http://schemas.microsoft.com/office/drawing/2014/main" val="3589270219"/>
                    </a:ext>
                  </a:extLst>
                </a:gridCol>
                <a:gridCol w="261947">
                  <a:extLst>
                    <a:ext uri="{9D8B030D-6E8A-4147-A177-3AD203B41FA5}">
                      <a16:colId xmlns:a16="http://schemas.microsoft.com/office/drawing/2014/main" val="1998460704"/>
                    </a:ext>
                  </a:extLst>
                </a:gridCol>
                <a:gridCol w="332167">
                  <a:extLst>
                    <a:ext uri="{9D8B030D-6E8A-4147-A177-3AD203B41FA5}">
                      <a16:colId xmlns:a16="http://schemas.microsoft.com/office/drawing/2014/main" val="1604979955"/>
                    </a:ext>
                  </a:extLst>
                </a:gridCol>
                <a:gridCol w="428898">
                  <a:extLst>
                    <a:ext uri="{9D8B030D-6E8A-4147-A177-3AD203B41FA5}">
                      <a16:colId xmlns:a16="http://schemas.microsoft.com/office/drawing/2014/main" val="1421593706"/>
                    </a:ext>
                  </a:extLst>
                </a:gridCol>
                <a:gridCol w="341004">
                  <a:extLst>
                    <a:ext uri="{9D8B030D-6E8A-4147-A177-3AD203B41FA5}">
                      <a16:colId xmlns:a16="http://schemas.microsoft.com/office/drawing/2014/main" val="2306545380"/>
                    </a:ext>
                  </a:extLst>
                </a:gridCol>
                <a:gridCol w="392683">
                  <a:extLst>
                    <a:ext uri="{9D8B030D-6E8A-4147-A177-3AD203B41FA5}">
                      <a16:colId xmlns:a16="http://schemas.microsoft.com/office/drawing/2014/main" val="950694340"/>
                    </a:ext>
                  </a:extLst>
                </a:gridCol>
                <a:gridCol w="332167">
                  <a:extLst>
                    <a:ext uri="{9D8B030D-6E8A-4147-A177-3AD203B41FA5}">
                      <a16:colId xmlns:a16="http://schemas.microsoft.com/office/drawing/2014/main" val="1503910616"/>
                    </a:ext>
                  </a:extLst>
                </a:gridCol>
                <a:gridCol w="387529">
                  <a:extLst>
                    <a:ext uri="{9D8B030D-6E8A-4147-A177-3AD203B41FA5}">
                      <a16:colId xmlns:a16="http://schemas.microsoft.com/office/drawing/2014/main" val="2254342932"/>
                    </a:ext>
                  </a:extLst>
                </a:gridCol>
                <a:gridCol w="442890">
                  <a:extLst>
                    <a:ext uri="{9D8B030D-6E8A-4147-A177-3AD203B41FA5}">
                      <a16:colId xmlns:a16="http://schemas.microsoft.com/office/drawing/2014/main" val="4149241039"/>
                    </a:ext>
                  </a:extLst>
                </a:gridCol>
                <a:gridCol w="387529">
                  <a:extLst>
                    <a:ext uri="{9D8B030D-6E8A-4147-A177-3AD203B41FA5}">
                      <a16:colId xmlns:a16="http://schemas.microsoft.com/office/drawing/2014/main" val="2301132552"/>
                    </a:ext>
                  </a:extLst>
                </a:gridCol>
                <a:gridCol w="387529">
                  <a:extLst>
                    <a:ext uri="{9D8B030D-6E8A-4147-A177-3AD203B41FA5}">
                      <a16:colId xmlns:a16="http://schemas.microsoft.com/office/drawing/2014/main" val="2573009446"/>
                    </a:ext>
                  </a:extLst>
                </a:gridCol>
                <a:gridCol w="387529">
                  <a:extLst>
                    <a:ext uri="{9D8B030D-6E8A-4147-A177-3AD203B41FA5}">
                      <a16:colId xmlns:a16="http://schemas.microsoft.com/office/drawing/2014/main" val="2078345237"/>
                    </a:ext>
                  </a:extLst>
                </a:gridCol>
                <a:gridCol w="498251">
                  <a:extLst>
                    <a:ext uri="{9D8B030D-6E8A-4147-A177-3AD203B41FA5}">
                      <a16:colId xmlns:a16="http://schemas.microsoft.com/office/drawing/2014/main" val="448912653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2172367882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1803425639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2276132825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3380543433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938985799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2544420441"/>
                    </a:ext>
                  </a:extLst>
                </a:gridCol>
                <a:gridCol w="387528">
                  <a:extLst>
                    <a:ext uri="{9D8B030D-6E8A-4147-A177-3AD203B41FA5}">
                      <a16:colId xmlns:a16="http://schemas.microsoft.com/office/drawing/2014/main" val="820658394"/>
                    </a:ext>
                  </a:extLst>
                </a:gridCol>
              </a:tblGrid>
              <a:tr h="43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Sl.no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Customer ID Number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Added on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Date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Added By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User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HUB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SUB HUB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Name of the Customer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Contact Person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Contact number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Address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Email Id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GPS Location of Office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Application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Segment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Key/</a:t>
                      </a:r>
                    </a:p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Non Key Customer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Fleet Details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Testimonials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Not Opted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L0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L1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L2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L3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Next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Followup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Date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25258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xxxxxxx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aaaaaaa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cccccccc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aaaaaa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ccccccc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ffffffffff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jjjjjjjjj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ddd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dddddd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ggggg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ffffffffff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ggggggg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10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7674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xxxxxxx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bbbbbbb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ccccccc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sssssss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ccccccc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ggggggg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jjjjjjj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ddd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rrrrrrrr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ggggggg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8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16816"/>
                  </a:ext>
                </a:extLst>
              </a:tr>
              <a:tr h="18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xxxxxxx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ccccccccc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ccccccc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ddddd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ccccccc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mmmm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dd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ttttttttt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jjjjjjjj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hhhhhh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ggggggg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1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07020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r>
                        <a:rPr lang="en-US" sz="500" u="none" strike="noStrike" dirty="0" err="1">
                          <a:effectLst/>
                        </a:rPr>
                        <a:t>wwwww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eeeeee</a:t>
                      </a:r>
                      <a:r>
                        <a:rPr lang="en-US" sz="500" u="none" strike="noStrike" dirty="0">
                          <a:effectLst/>
                        </a:rPr>
                        <a:t> 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eeeeeee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 err="1">
                          <a:effectLst/>
                        </a:rPr>
                        <a:t>eeeeee</a:t>
                      </a:r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 dirty="0">
                          <a:effectLst/>
                        </a:rPr>
                        <a:t>Click to Update</a:t>
                      </a:r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053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 dirty="0">
                          <a:effectLst/>
                        </a:rPr>
                        <a:t>Click to Update</a:t>
                      </a:r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6381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1153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42477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7710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5787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9493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4413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70820"/>
                  </a:ext>
                </a:extLst>
              </a:tr>
              <a:tr h="18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7417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1575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0224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sng" strike="noStrike">
                          <a:effectLst/>
                        </a:rPr>
                        <a:t>Click to Update</a:t>
                      </a:r>
                      <a:endParaRPr lang="en-US" sz="500" b="1" i="0" u="sng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sng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47066"/>
                  </a:ext>
                </a:extLst>
              </a:tr>
              <a:tr h="180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sng" strike="noStrike" dirty="0">
                          <a:effectLst/>
                        </a:rPr>
                        <a:t>Click to Update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5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53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flat panel display - Clip Art Library">
            <a:extLst>
              <a:ext uri="{FF2B5EF4-FFF2-40B4-BE49-F238E27FC236}">
                <a16:creationId xmlns:a16="http://schemas.microsoft.com/office/drawing/2014/main" id="{CAAF80D1-F082-4B61-9914-80F26484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178EAD-D057-47C7-A125-E0D8F10AD7B6}"/>
              </a:ext>
            </a:extLst>
          </p:cNvPr>
          <p:cNvSpPr/>
          <p:nvPr/>
        </p:nvSpPr>
        <p:spPr>
          <a:xfrm>
            <a:off x="609600" y="2895600"/>
            <a:ext cx="1390016" cy="2433851"/>
          </a:xfrm>
          <a:prstGeom prst="roundRect">
            <a:avLst>
              <a:gd name="adj" fmla="val 80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SALES ENGINEER – CUSTOMER FOLLOWUP SCREEN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CB13C-E857-4993-A2F0-C73E736D8BA7}"/>
              </a:ext>
            </a:extLst>
          </p:cNvPr>
          <p:cNvSpPr/>
          <p:nvPr/>
        </p:nvSpPr>
        <p:spPr>
          <a:xfrm>
            <a:off x="3439439" y="1752600"/>
            <a:ext cx="359624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Customer : Arjun Contracting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3AFA2-0058-473D-8E43-803C4E744B7A}"/>
              </a:ext>
            </a:extLst>
          </p:cNvPr>
          <p:cNvSpPr/>
          <p:nvPr/>
        </p:nvSpPr>
        <p:spPr>
          <a:xfrm>
            <a:off x="4027943" y="2211644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L0 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After 90 Days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85D1C0-BDCA-4355-94D6-67BA5BDCB1F7}"/>
              </a:ext>
            </a:extLst>
          </p:cNvPr>
          <p:cNvSpPr/>
          <p:nvPr/>
        </p:nvSpPr>
        <p:spPr>
          <a:xfrm>
            <a:off x="4923920" y="2206220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L1 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In 90 Days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01A112-66DF-4C83-A446-6D23A57B06EA}"/>
              </a:ext>
            </a:extLst>
          </p:cNvPr>
          <p:cNvSpPr/>
          <p:nvPr/>
        </p:nvSpPr>
        <p:spPr>
          <a:xfrm>
            <a:off x="5813966" y="2206220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L2 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After 30 Days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AAD5748-1578-49E1-A451-98D74332EB75}"/>
              </a:ext>
            </a:extLst>
          </p:cNvPr>
          <p:cNvSpPr/>
          <p:nvPr/>
        </p:nvSpPr>
        <p:spPr>
          <a:xfrm>
            <a:off x="6728366" y="2206220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L3 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In 30 Days</a:t>
            </a:r>
          </a:p>
        </p:txBody>
      </p:sp>
      <p:pic>
        <p:nvPicPr>
          <p:cNvPr id="13314" name="Picture 2" descr="phone icon - LINEEX">
            <a:extLst>
              <a:ext uri="{FF2B5EF4-FFF2-40B4-BE49-F238E27FC236}">
                <a16:creationId xmlns:a16="http://schemas.microsoft.com/office/drawing/2014/main" id="{C2ED138D-FE19-48B8-BA75-2E78F0B4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3212766"/>
            <a:ext cx="432467" cy="4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usiness meeting, consulting, meeting, office, table icon - Download on  Iconfinder">
            <a:extLst>
              <a:ext uri="{FF2B5EF4-FFF2-40B4-BE49-F238E27FC236}">
                <a16:creationId xmlns:a16="http://schemas.microsoft.com/office/drawing/2014/main" id="{F70CD735-3059-46B1-9EF9-B8E7346C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3810153"/>
            <a:ext cx="813846" cy="8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Email Yellow Icon - Sms Vector, HD Png Download , Transparent Png Image -  PNGitem">
            <a:extLst>
              <a:ext uri="{FF2B5EF4-FFF2-40B4-BE49-F238E27FC236}">
                <a16:creationId xmlns:a16="http://schemas.microsoft.com/office/drawing/2014/main" id="{31EED42D-087C-4956-84C9-E00F319C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1" y="4634143"/>
            <a:ext cx="1219198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11DED83-907E-4D98-A0E2-08DB1ED4C0EC}"/>
              </a:ext>
            </a:extLst>
          </p:cNvPr>
          <p:cNvSpPr/>
          <p:nvPr/>
        </p:nvSpPr>
        <p:spPr>
          <a:xfrm>
            <a:off x="1710419" y="3398836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EAAA376-E3F9-4A61-9B5A-BA92A5A9DF14}"/>
              </a:ext>
            </a:extLst>
          </p:cNvPr>
          <p:cNvSpPr/>
          <p:nvPr/>
        </p:nvSpPr>
        <p:spPr>
          <a:xfrm>
            <a:off x="1711297" y="4154222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9F2281-56B4-4B59-B418-A926BF936203}"/>
              </a:ext>
            </a:extLst>
          </p:cNvPr>
          <p:cNvSpPr/>
          <p:nvPr/>
        </p:nvSpPr>
        <p:spPr>
          <a:xfrm>
            <a:off x="1704232" y="4990858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C1649F-A5C7-4561-A4E6-0DDD755B5934}"/>
              </a:ext>
            </a:extLst>
          </p:cNvPr>
          <p:cNvSpPr/>
          <p:nvPr/>
        </p:nvSpPr>
        <p:spPr>
          <a:xfrm>
            <a:off x="3067826" y="4221361"/>
            <a:ext cx="4520577" cy="5792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38" name="Picture 26" descr="Transparent Convenient Clipart - Calendar And Clock Icon, HD Png Download -  kindpng">
            <a:extLst>
              <a:ext uri="{FF2B5EF4-FFF2-40B4-BE49-F238E27FC236}">
                <a16:creationId xmlns:a16="http://schemas.microsoft.com/office/drawing/2014/main" id="{FD436573-ED54-47C0-9F11-9A72CD6F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4286" l="6429" r="96071">
                        <a14:foregroundMark x1="18571" y1="11429" x2="18571" y2="11429"/>
                        <a14:foregroundMark x1="17857" y1="6786" x2="17857" y2="6786"/>
                        <a14:foregroundMark x1="66071" y1="8929" x2="66071" y2="8929"/>
                        <a14:foregroundMark x1="9286" y1="23929" x2="9286" y2="23929"/>
                        <a14:foregroundMark x1="6429" y1="35714" x2="6429" y2="35714"/>
                        <a14:foregroundMark x1="42500" y1="63929" x2="42500" y2="63929"/>
                        <a14:foregroundMark x1="20714" y1="61071" x2="20714" y2="61071"/>
                        <a14:foregroundMark x1="20714" y1="45714" x2="20714" y2="45714"/>
                        <a14:foregroundMark x1="36429" y1="45714" x2="36429" y2="45714"/>
                        <a14:foregroundMark x1="56786" y1="43214" x2="56786" y2="43214"/>
                        <a14:foregroundMark x1="62857" y1="57143" x2="62857" y2="57143"/>
                        <a14:foregroundMark x1="72857" y1="75000" x2="72857" y2="75000"/>
                        <a14:foregroundMark x1="92857" y1="79286" x2="92857" y2="79286"/>
                        <a14:foregroundMark x1="73929" y1="91786" x2="73929" y2="91786"/>
                        <a14:foregroundMark x1="77500" y1="94286" x2="77500" y2="94286"/>
                        <a14:foregroundMark x1="96071" y1="73571" x2="96071" y2="73571"/>
                        <a14:foregroundMark x1="50357" y1="71429" x2="50357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54" y="4346567"/>
            <a:ext cx="427878" cy="4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518479D-A922-4E36-B389-8639E10AB0D2}"/>
              </a:ext>
            </a:extLst>
          </p:cNvPr>
          <p:cNvSpPr/>
          <p:nvPr/>
        </p:nvSpPr>
        <p:spPr>
          <a:xfrm>
            <a:off x="455585" y="2805665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002060"/>
                </a:solidFill>
              </a:rPr>
              <a:t>Mode of Contact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7AB32D-B02A-4315-9539-39EB6F13DF36}"/>
              </a:ext>
            </a:extLst>
          </p:cNvPr>
          <p:cNvSpPr/>
          <p:nvPr/>
        </p:nvSpPr>
        <p:spPr>
          <a:xfrm>
            <a:off x="2057400" y="3962400"/>
            <a:ext cx="953566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Interaction Date &amp; Time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238B55-5E4D-46EB-B189-292C51D54AD7}"/>
              </a:ext>
            </a:extLst>
          </p:cNvPr>
          <p:cNvSpPr/>
          <p:nvPr/>
        </p:nvSpPr>
        <p:spPr>
          <a:xfrm>
            <a:off x="3014788" y="3892611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Interaction Details</a:t>
            </a:r>
          </a:p>
        </p:txBody>
      </p:sp>
      <p:pic>
        <p:nvPicPr>
          <p:cNvPr id="54" name="Picture 26" descr="Transparent Convenient Clipart - Calendar And Clock Icon, HD Png Download -  kindpng">
            <a:extLst>
              <a:ext uri="{FF2B5EF4-FFF2-40B4-BE49-F238E27FC236}">
                <a16:creationId xmlns:a16="http://schemas.microsoft.com/office/drawing/2014/main" id="{A5AC185D-4F76-46EB-84C6-C09DE0CD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4286" l="6429" r="96071">
                        <a14:foregroundMark x1="18571" y1="11429" x2="18571" y2="11429"/>
                        <a14:foregroundMark x1="17857" y1="6786" x2="17857" y2="6786"/>
                        <a14:foregroundMark x1="66071" y1="8929" x2="66071" y2="8929"/>
                        <a14:foregroundMark x1="9286" y1="23929" x2="9286" y2="23929"/>
                        <a14:foregroundMark x1="6429" y1="35714" x2="6429" y2="35714"/>
                        <a14:foregroundMark x1="42500" y1="63929" x2="42500" y2="63929"/>
                        <a14:foregroundMark x1="20714" y1="61071" x2="20714" y2="61071"/>
                        <a14:foregroundMark x1="20714" y1="45714" x2="20714" y2="45714"/>
                        <a14:foregroundMark x1="36429" y1="45714" x2="36429" y2="45714"/>
                        <a14:foregroundMark x1="56786" y1="43214" x2="56786" y2="43214"/>
                        <a14:foregroundMark x1="62857" y1="57143" x2="62857" y2="57143"/>
                        <a14:foregroundMark x1="72857" y1="75000" x2="72857" y2="75000"/>
                        <a14:foregroundMark x1="92857" y1="79286" x2="92857" y2="79286"/>
                        <a14:foregroundMark x1="73929" y1="91786" x2="73929" y2="91786"/>
                        <a14:foregroundMark x1="77500" y1="94286" x2="77500" y2="94286"/>
                        <a14:foregroundMark x1="96071" y1="73571" x2="96071" y2="73571"/>
                        <a14:foregroundMark x1="50357" y1="71429" x2="50357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4978044"/>
            <a:ext cx="432156" cy="4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6F80C09-AE63-43AD-9BB0-7F62E2D6C96A}"/>
              </a:ext>
            </a:extLst>
          </p:cNvPr>
          <p:cNvSpPr/>
          <p:nvPr/>
        </p:nvSpPr>
        <p:spPr>
          <a:xfrm>
            <a:off x="5958948" y="47244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Next Follow up Date &amp; Time</a:t>
            </a:r>
          </a:p>
        </p:txBody>
      </p:sp>
      <p:pic>
        <p:nvPicPr>
          <p:cNvPr id="13342" name="Picture 30" descr="Long pencil clipart 1 » Clipart Station">
            <a:extLst>
              <a:ext uri="{FF2B5EF4-FFF2-40B4-BE49-F238E27FC236}">
                <a16:creationId xmlns:a16="http://schemas.microsoft.com/office/drawing/2014/main" id="{B63FA58A-1526-4E31-8B19-8517990D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972">
            <a:off x="7673738" y="4290714"/>
            <a:ext cx="197238" cy="3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688C0AF-24BF-4891-8E22-A8760AC191D5}"/>
              </a:ext>
            </a:extLst>
          </p:cNvPr>
          <p:cNvSpPr/>
          <p:nvPr/>
        </p:nvSpPr>
        <p:spPr>
          <a:xfrm>
            <a:off x="4064605" y="5536131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Save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9D1521-46EE-4FA1-84F8-5BE8BF2F57E8}"/>
              </a:ext>
            </a:extLst>
          </p:cNvPr>
          <p:cNvSpPr/>
          <p:nvPr/>
        </p:nvSpPr>
        <p:spPr>
          <a:xfrm>
            <a:off x="3841879" y="1136271"/>
            <a:ext cx="16173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Live Location-On</a:t>
            </a:r>
          </a:p>
        </p:txBody>
      </p:sp>
      <p:pic>
        <p:nvPicPr>
          <p:cNvPr id="61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A72060FC-C240-4D05-BDFD-193DE76C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8EE51E6E-A733-4A0A-A4FB-83DAE9296F2F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Rakesh- E00203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92B40A9-E2D0-4B03-918E-B5CD817C39DA}"/>
              </a:ext>
            </a:extLst>
          </p:cNvPr>
          <p:cNvSpPr/>
          <p:nvPr/>
        </p:nvSpPr>
        <p:spPr>
          <a:xfrm>
            <a:off x="3093669" y="5044706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C3EB73B-8B19-4D31-96C8-AFD5FFC48DD8}"/>
              </a:ext>
            </a:extLst>
          </p:cNvPr>
          <p:cNvSpPr/>
          <p:nvPr/>
        </p:nvSpPr>
        <p:spPr>
          <a:xfrm>
            <a:off x="3160020" y="4873573"/>
            <a:ext cx="1904272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Move  BP to Lead – L3 Stage</a:t>
            </a:r>
          </a:p>
        </p:txBody>
      </p:sp>
      <p:sp>
        <p:nvSpPr>
          <p:cNvPr id="68" name="Rectangle 6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4CCA3BFC-B943-49CD-AA05-CCC270C44141}"/>
              </a:ext>
            </a:extLst>
          </p:cNvPr>
          <p:cNvSpPr/>
          <p:nvPr/>
        </p:nvSpPr>
        <p:spPr>
          <a:xfrm>
            <a:off x="7055375" y="12295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69" name="Picture 10" descr="Free battery icon Stock Photo - FreeImages.com">
            <a:extLst>
              <a:ext uri="{FF2B5EF4-FFF2-40B4-BE49-F238E27FC236}">
                <a16:creationId xmlns:a16="http://schemas.microsoft.com/office/drawing/2014/main" id="{A0AFA7C6-DF08-4345-B00C-9B629810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AF3B750-1CA0-4BE1-BA01-B714EB04C9E5}"/>
              </a:ext>
            </a:extLst>
          </p:cNvPr>
          <p:cNvSpPr/>
          <p:nvPr/>
        </p:nvSpPr>
        <p:spPr>
          <a:xfrm>
            <a:off x="3126772" y="2211644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Not Opted</a:t>
            </a:r>
            <a:endParaRPr lang="en-US" sz="500" b="1" i="1" dirty="0">
              <a:solidFill>
                <a:schemeClr val="tx1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3604514-0DE9-4EFC-9035-F06042176EA4}"/>
              </a:ext>
            </a:extLst>
          </p:cNvPr>
          <p:cNvSpPr/>
          <p:nvPr/>
        </p:nvSpPr>
        <p:spPr>
          <a:xfrm>
            <a:off x="1747665" y="5281279"/>
            <a:ext cx="2316940" cy="717016"/>
          </a:xfrm>
          <a:prstGeom prst="wedgeRoundRectCallout">
            <a:avLst>
              <a:gd name="adj1" fmla="val -25"/>
              <a:gd name="adj2" fmla="val -724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“LEAD GENERATED”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Pop Up Msg to TL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409077A6-0D32-439A-AB02-26CD15D8D19D}"/>
              </a:ext>
            </a:extLst>
          </p:cNvPr>
          <p:cNvSpPr/>
          <p:nvPr/>
        </p:nvSpPr>
        <p:spPr>
          <a:xfrm>
            <a:off x="5715000" y="5534518"/>
            <a:ext cx="2819400" cy="315833"/>
          </a:xfrm>
          <a:prstGeom prst="wedgeRoundRectCallout">
            <a:avLst>
              <a:gd name="adj1" fmla="val -16917"/>
              <a:gd name="adj2" fmla="val -1147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Calendar View report to get up dated. Reminders to be triggered </a:t>
            </a:r>
          </a:p>
        </p:txBody>
      </p:sp>
      <p:graphicFrame>
        <p:nvGraphicFramePr>
          <p:cNvPr id="6" name="Object 5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6FBE3DF8-85D9-4DE9-9423-416C4B92E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35941"/>
              </p:ext>
            </p:extLst>
          </p:nvPr>
        </p:nvGraphicFramePr>
        <p:xfrm>
          <a:off x="8088312" y="2103438"/>
          <a:ext cx="2936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12392173" imgH="4743463" progId="Excel.Sheet.12">
                  <p:embed/>
                </p:oleObj>
              </mc:Choice>
              <mc:Fallback>
                <p:oleObj name="Worksheet" r:id="rId15" imgW="12392173" imgH="4743463" progId="Excel.Sheet.12">
                  <p:embed/>
                  <p:pic>
                    <p:nvPicPr>
                      <p:cNvPr id="6" name="Object 5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6FBE3DF8-85D9-4DE9-9423-416C4B92E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88312" y="2103438"/>
                        <a:ext cx="293688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Graphic 38" descr="Video camera">
            <a:extLst>
              <a:ext uri="{FF2B5EF4-FFF2-40B4-BE49-F238E27FC236}">
                <a16:creationId xmlns:a16="http://schemas.microsoft.com/office/drawing/2014/main" id="{F0833162-6A19-4892-B4F6-5652C24A29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5509" y="2951348"/>
            <a:ext cx="432806" cy="432806"/>
          </a:xfrm>
          <a:prstGeom prst="rect">
            <a:avLst/>
          </a:prstGeom>
        </p:spPr>
      </p:pic>
      <p:pic>
        <p:nvPicPr>
          <p:cNvPr id="40" name="Graphic 39" descr="Music note">
            <a:extLst>
              <a:ext uri="{FF2B5EF4-FFF2-40B4-BE49-F238E27FC236}">
                <a16:creationId xmlns:a16="http://schemas.microsoft.com/office/drawing/2014/main" id="{E8250AB7-4D1E-4ACB-A286-04DAD3F8BF7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225761" y="3016324"/>
            <a:ext cx="330931" cy="330931"/>
          </a:xfrm>
          <a:prstGeom prst="rect">
            <a:avLst/>
          </a:prstGeom>
        </p:spPr>
      </p:pic>
      <p:pic>
        <p:nvPicPr>
          <p:cNvPr id="41" name="Graphic 40" descr="Film strip">
            <a:extLst>
              <a:ext uri="{FF2B5EF4-FFF2-40B4-BE49-F238E27FC236}">
                <a16:creationId xmlns:a16="http://schemas.microsoft.com/office/drawing/2014/main" id="{A8C7D2FA-FB64-4436-B2B1-B894FB3C4B5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93384" y="2987402"/>
            <a:ext cx="389301" cy="389301"/>
          </a:xfrm>
          <a:prstGeom prst="rect">
            <a:avLst/>
          </a:prstGeom>
        </p:spPr>
      </p:pic>
      <p:pic>
        <p:nvPicPr>
          <p:cNvPr id="46" name="Graphic 45" descr="Paperclip">
            <a:extLst>
              <a:ext uri="{FF2B5EF4-FFF2-40B4-BE49-F238E27FC236}">
                <a16:creationId xmlns:a16="http://schemas.microsoft.com/office/drawing/2014/main" id="{13E4CD6A-2324-4E76-A3C8-E4E50A56E94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57512" y="2993963"/>
            <a:ext cx="389300" cy="3893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F1E146D-FC21-457D-AC51-638FCDEFAD42}"/>
              </a:ext>
            </a:extLst>
          </p:cNvPr>
          <p:cNvSpPr/>
          <p:nvPr/>
        </p:nvSpPr>
        <p:spPr>
          <a:xfrm>
            <a:off x="3093669" y="3560097"/>
            <a:ext cx="999501" cy="374570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 descr="Pencil Icon Clip Art Download - Transparent Background Pencil Icon Png  (#40026) - PinClipart">
            <a:extLst>
              <a:ext uri="{FF2B5EF4-FFF2-40B4-BE49-F238E27FC236}">
                <a16:creationId xmlns:a16="http://schemas.microsoft.com/office/drawing/2014/main" id="{C5C02CFA-B1D1-416C-ADE3-538AB8D2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627" b="90196" l="10000" r="90000">
                        <a14:foregroundMark x1="26477" y1="90392" x2="26477" y2="90392"/>
                        <a14:foregroundMark x1="67955" y1="8627" x2="67955" y2="8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80" y="3006607"/>
            <a:ext cx="574819" cy="3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9AD596D-D285-46C8-A5D7-A2E1FB0556CE}"/>
              </a:ext>
            </a:extLst>
          </p:cNvPr>
          <p:cNvSpPr/>
          <p:nvPr/>
        </p:nvSpPr>
        <p:spPr>
          <a:xfrm>
            <a:off x="2995450" y="2934184"/>
            <a:ext cx="1727362" cy="571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Multi Media Files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62F92F-7944-491F-862F-F95215D611D1}"/>
              </a:ext>
            </a:extLst>
          </p:cNvPr>
          <p:cNvSpPr/>
          <p:nvPr/>
        </p:nvSpPr>
        <p:spPr>
          <a:xfrm>
            <a:off x="4183784" y="3553397"/>
            <a:ext cx="999501" cy="374570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D2D886-4698-4C8E-BA85-7F9E167CB81C}"/>
              </a:ext>
            </a:extLst>
          </p:cNvPr>
          <p:cNvSpPr/>
          <p:nvPr/>
        </p:nvSpPr>
        <p:spPr>
          <a:xfrm>
            <a:off x="5283890" y="3547638"/>
            <a:ext cx="999501" cy="374570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A8B58C-B2A0-47AC-B8CC-4F152D7D5B17}"/>
              </a:ext>
            </a:extLst>
          </p:cNvPr>
          <p:cNvSpPr/>
          <p:nvPr/>
        </p:nvSpPr>
        <p:spPr>
          <a:xfrm>
            <a:off x="6383996" y="3547638"/>
            <a:ext cx="999501" cy="374570"/>
          </a:xfrm>
          <a:prstGeom prst="rect">
            <a:avLst/>
          </a:prstGeom>
          <a:blipFill>
            <a:blip r:embed="rId2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 descr="phone icon - LINEEX">
            <a:extLst>
              <a:ext uri="{FF2B5EF4-FFF2-40B4-BE49-F238E27FC236}">
                <a16:creationId xmlns:a16="http://schemas.microsoft.com/office/drawing/2014/main" id="{FBF5053E-71F8-4359-BEC0-20768B4D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97" y="3025042"/>
            <a:ext cx="389300" cy="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E3ECFFC9-19FF-492E-93D9-88D01152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9" y="1086789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37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592B0-2819-4310-8764-FFDE0E51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33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CUTOMER DATA BASE DASH BOARD</a:t>
            </a:r>
          </a:p>
        </p:txBody>
      </p:sp>
      <p:sp>
        <p:nvSpPr>
          <p:cNvPr id="68" name="Rectangle 6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CA3BFC-B943-49CD-AA05-CCC270C44141}"/>
              </a:ext>
            </a:extLst>
          </p:cNvPr>
          <p:cNvSpPr/>
          <p:nvPr/>
        </p:nvSpPr>
        <p:spPr>
          <a:xfrm>
            <a:off x="7055375" y="12295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69" name="Picture 10" descr="Free battery icon Stock Photo - FreeImages.com">
            <a:extLst>
              <a:ext uri="{FF2B5EF4-FFF2-40B4-BE49-F238E27FC236}">
                <a16:creationId xmlns:a16="http://schemas.microsoft.com/office/drawing/2014/main" id="{A0AFA7C6-DF08-4345-B00C-9B629810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17BB230-BCC3-4896-8EF8-7A0173A53603}"/>
              </a:ext>
            </a:extLst>
          </p:cNvPr>
          <p:cNvGrpSpPr/>
          <p:nvPr/>
        </p:nvGrpSpPr>
        <p:grpSpPr>
          <a:xfrm>
            <a:off x="346347" y="1440427"/>
            <a:ext cx="1353112" cy="571323"/>
            <a:chOff x="956989" y="1447806"/>
            <a:chExt cx="1353112" cy="5713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E3AFD3-FD35-42E5-A3DC-4A4422220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17" t="17727" r="67193" b="25555"/>
            <a:stretch/>
          </p:blipFill>
          <p:spPr>
            <a:xfrm>
              <a:off x="1273691" y="1737158"/>
              <a:ext cx="305747" cy="281971"/>
            </a:xfrm>
            <a:prstGeom prst="rect">
              <a:avLst/>
            </a:prstGeom>
          </p:spPr>
        </p:pic>
        <p:sp>
          <p:nvSpPr>
            <p:cNvPr id="58" name="Rectangle 57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EE1F8A5-8646-4737-BD0B-21AAF12EC1A0}"/>
                </a:ext>
              </a:extLst>
            </p:cNvPr>
            <p:cNvSpPr/>
            <p:nvPr/>
          </p:nvSpPr>
          <p:spPr>
            <a:xfrm>
              <a:off x="956989" y="1447806"/>
              <a:ext cx="93915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From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325E251-E73B-4DC5-BD0E-FE9E841B9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17" t="17727" r="67193" b="25555"/>
            <a:stretch/>
          </p:blipFill>
          <p:spPr>
            <a:xfrm>
              <a:off x="1687653" y="1737158"/>
              <a:ext cx="305747" cy="281971"/>
            </a:xfrm>
            <a:prstGeom prst="rect">
              <a:avLst/>
            </a:prstGeom>
          </p:spPr>
        </p:pic>
        <p:sp>
          <p:nvSpPr>
            <p:cNvPr id="70" name="Rectangle 6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0E72AB4-88B1-4612-8F08-9D244930846B}"/>
                </a:ext>
              </a:extLst>
            </p:cNvPr>
            <p:cNvSpPr/>
            <p:nvPr/>
          </p:nvSpPr>
          <p:spPr>
            <a:xfrm>
              <a:off x="1370951" y="1447806"/>
              <a:ext cx="93915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To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D3EAA6-C27B-434E-BAB6-C03D26C663BB}"/>
              </a:ext>
            </a:extLst>
          </p:cNvPr>
          <p:cNvGrpSpPr/>
          <p:nvPr/>
        </p:nvGrpSpPr>
        <p:grpSpPr>
          <a:xfrm>
            <a:off x="805780" y="2083979"/>
            <a:ext cx="1315094" cy="420857"/>
            <a:chOff x="1709175" y="1770772"/>
            <a:chExt cx="1315094" cy="420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0E70952-6019-4EFA-8AEC-62658F2F7B67}"/>
                </a:ext>
              </a:extLst>
            </p:cNvPr>
            <p:cNvSpPr/>
            <p:nvPr/>
          </p:nvSpPr>
          <p:spPr>
            <a:xfrm>
              <a:off x="1709175" y="1896661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Rectangle 7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06C1B50-89B3-4F9E-80AA-0B5F41C54D4A}"/>
                </a:ext>
              </a:extLst>
            </p:cNvPr>
            <p:cNvSpPr/>
            <p:nvPr/>
          </p:nvSpPr>
          <p:spPr>
            <a:xfrm>
              <a:off x="1848192" y="1770772"/>
              <a:ext cx="1176077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HUB</a:t>
              </a:r>
            </a:p>
          </p:txBody>
        </p:sp>
      </p:grpSp>
      <p:sp>
        <p:nvSpPr>
          <p:cNvPr id="14" name="AutoShape 6" descr="Drop down arrow - Free arrows icons">
            <a:extLst>
              <a:ext uri="{FF2B5EF4-FFF2-40B4-BE49-F238E27FC236}">
                <a16:creationId xmlns:a16="http://schemas.microsoft.com/office/drawing/2014/main" id="{7A0C615D-7B83-4669-8313-C15230D0B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C9F85D-EE05-441E-A5AC-9B6D02889DE6}"/>
              </a:ext>
            </a:extLst>
          </p:cNvPr>
          <p:cNvGrpSpPr/>
          <p:nvPr/>
        </p:nvGrpSpPr>
        <p:grpSpPr>
          <a:xfrm>
            <a:off x="2184782" y="2058667"/>
            <a:ext cx="1479585" cy="420857"/>
            <a:chOff x="1009006" y="5459191"/>
            <a:chExt cx="1479585" cy="420857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747D021D-4823-412A-8084-9D011606BC80}"/>
                </a:ext>
              </a:extLst>
            </p:cNvPr>
            <p:cNvSpPr/>
            <p:nvPr/>
          </p:nvSpPr>
          <p:spPr>
            <a:xfrm>
              <a:off x="1009006" y="5595200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Rectangle 87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4D8082E3-9C28-4AB9-8F7F-23A6B5BEAFA7}"/>
                </a:ext>
              </a:extLst>
            </p:cNvPr>
            <p:cNvSpPr/>
            <p:nvPr/>
          </p:nvSpPr>
          <p:spPr>
            <a:xfrm>
              <a:off x="1104900" y="5459191"/>
              <a:ext cx="1383691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SUB HUB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9E9314-E839-4C77-AF0D-B0B3E49924A7}"/>
              </a:ext>
            </a:extLst>
          </p:cNvPr>
          <p:cNvGrpSpPr/>
          <p:nvPr/>
        </p:nvGrpSpPr>
        <p:grpSpPr>
          <a:xfrm>
            <a:off x="3688433" y="2027786"/>
            <a:ext cx="2244658" cy="546757"/>
            <a:chOff x="3502102" y="5510478"/>
            <a:chExt cx="1709820" cy="420857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8A172693-0014-4E0A-B1C3-9639EAB258CF}"/>
                </a:ext>
              </a:extLst>
            </p:cNvPr>
            <p:cNvSpPr/>
            <p:nvPr/>
          </p:nvSpPr>
          <p:spPr>
            <a:xfrm>
              <a:off x="3502102" y="5636367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Rectangle 9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E983DE5E-1A8F-4EA3-A143-A86BE8F8737C}"/>
                </a:ext>
              </a:extLst>
            </p:cNvPr>
            <p:cNvSpPr/>
            <p:nvPr/>
          </p:nvSpPr>
          <p:spPr>
            <a:xfrm>
              <a:off x="3649822" y="5510478"/>
              <a:ext cx="156210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SALES ENGINEER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FD52DE-D062-41AF-89E2-BFF657274A2C}"/>
              </a:ext>
            </a:extLst>
          </p:cNvPr>
          <p:cNvGrpSpPr/>
          <p:nvPr/>
        </p:nvGrpSpPr>
        <p:grpSpPr>
          <a:xfrm>
            <a:off x="5484785" y="2093743"/>
            <a:ext cx="1754215" cy="420857"/>
            <a:chOff x="7424986" y="1942628"/>
            <a:chExt cx="1754215" cy="420857"/>
          </a:xfrm>
        </p:grpSpPr>
        <p:pic>
          <p:nvPicPr>
            <p:cNvPr id="101" name="Picture 6" descr="Free Excel Icon Transparent, Download Free Clip Art, Free Clip Art on  Clipart Library">
              <a:extLst>
                <a:ext uri="{FF2B5EF4-FFF2-40B4-BE49-F238E27FC236}">
                  <a16:creationId xmlns:a16="http://schemas.microsoft.com/office/drawing/2014/main" id="{B9C2C449-5BDF-425E-BF00-A7D663ACDF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92" b="93581" l="9961" r="89844">
                          <a14:foregroundMark x1="29688" y1="32770" x2="29688" y2="32770"/>
                          <a14:foregroundMark x1="31836" y1="4392" x2="31836" y2="4392"/>
                          <a14:foregroundMark x1="56055" y1="93581" x2="56055" y2="93581"/>
                          <a14:foregroundMark x1="54102" y1="52703" x2="54102" y2="52703"/>
                          <a14:foregroundMark x1="41211" y1="18919" x2="41211" y2="18919"/>
                          <a14:foregroundMark x1="37500" y1="85473" x2="37500" y2="85473"/>
                          <a14:foregroundMark x1="57422" y1="82770" x2="57422" y2="82770"/>
                          <a14:foregroundMark x1="65625" y1="76351" x2="65625" y2="76351"/>
                          <a14:foregroundMark x1="67773" y1="41216" x2="67773" y2="41216"/>
                          <a14:foregroundMark x1="64648" y1="37838" x2="64648" y2="37838"/>
                          <a14:foregroundMark x1="64648" y1="37838" x2="64648" y2="37838"/>
                          <a14:foregroundMark x1="64648" y1="37838" x2="64648" y2="37838"/>
                          <a14:foregroundMark x1="64063" y1="46622" x2="64063" y2="46622"/>
                          <a14:foregroundMark x1="64063" y1="46622" x2="64063" y2="46622"/>
                          <a14:foregroundMark x1="64063" y1="46622" x2="64063" y2="46622"/>
                          <a14:foregroundMark x1="66797" y1="8784" x2="66797" y2="8784"/>
                          <a14:backgroundMark x1="67773" y1="5405" x2="67773" y2="5405"/>
                          <a14:backgroundMark x1="68750" y1="8108" x2="68750" y2="8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6" r="27366"/>
            <a:stretch/>
          </p:blipFill>
          <p:spPr bwMode="auto">
            <a:xfrm>
              <a:off x="8569183" y="2001728"/>
              <a:ext cx="167507" cy="2202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2" name="Rectangle 10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E0DA3F5-25A7-4DD1-9BB2-97B8D2BDACF5}"/>
                </a:ext>
              </a:extLst>
            </p:cNvPr>
            <p:cNvSpPr/>
            <p:nvPr/>
          </p:nvSpPr>
          <p:spPr>
            <a:xfrm>
              <a:off x="7424986" y="1942628"/>
              <a:ext cx="1754215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Export</a:t>
              </a:r>
            </a:p>
          </p:txBody>
        </p:sp>
      </p:grpSp>
      <p:pic>
        <p:nvPicPr>
          <p:cNvPr id="50" name="Picture 2" descr="Filter Icon - Download Free Icons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A536072-E7DB-4ECF-A05B-472FF0CE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7" y="2425382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lter Icon - Download Free Icons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55ED09C-6A0A-41DA-BAD6-BE6982C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0" y="2392810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lter Icon - Download Free Icons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7C813D5-AC18-4EEE-BFE9-3B98A2E7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71" y="2453636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5A222-B16F-4610-A055-1EC81A65E8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3036" y="2808562"/>
            <a:ext cx="2493753" cy="23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3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D57360-D551-44C2-A4FE-3F43216747A5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Publishing Calendar Animation By Laura Weiss Dribbble Calendar - LowGif">
            <a:extLst>
              <a:ext uri="{FF2B5EF4-FFF2-40B4-BE49-F238E27FC236}">
                <a16:creationId xmlns:a16="http://schemas.microsoft.com/office/drawing/2014/main" id="{22B7E1F2-EB9C-471E-ACEC-CD4DEDCF2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60" y="2173118"/>
            <a:ext cx="7003540" cy="37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688533-60D1-4B40-BA4B-780EB060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43"/>
          <a:stretch/>
        </p:blipFill>
        <p:spPr>
          <a:xfrm>
            <a:off x="400560" y="1371600"/>
            <a:ext cx="1580640" cy="503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399C4-B092-4E5F-92D2-F274843457D9}"/>
              </a:ext>
            </a:extLst>
          </p:cNvPr>
          <p:cNvSpPr/>
          <p:nvPr/>
        </p:nvSpPr>
        <p:spPr>
          <a:xfrm>
            <a:off x="2562480" y="1600200"/>
            <a:ext cx="139992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Hub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E6FF38-7EC3-463B-8B48-262C250EFF0E}"/>
              </a:ext>
            </a:extLst>
          </p:cNvPr>
          <p:cNvSpPr/>
          <p:nvPr/>
        </p:nvSpPr>
        <p:spPr>
          <a:xfrm>
            <a:off x="233388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37F24-2739-4AE8-B014-71CF57E0BD64}"/>
              </a:ext>
            </a:extLst>
          </p:cNvPr>
          <p:cNvSpPr/>
          <p:nvPr/>
        </p:nvSpPr>
        <p:spPr>
          <a:xfrm>
            <a:off x="4191000" y="1676400"/>
            <a:ext cx="153962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Date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6B4B50-B7BE-4CCE-B74B-B7270F45CB25}"/>
              </a:ext>
            </a:extLst>
          </p:cNvPr>
          <p:cNvSpPr/>
          <p:nvPr/>
        </p:nvSpPr>
        <p:spPr>
          <a:xfrm>
            <a:off x="402298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728F1-DC39-4041-B12C-FCD1794802CF}"/>
              </a:ext>
            </a:extLst>
          </p:cNvPr>
          <p:cNvSpPr/>
          <p:nvPr/>
        </p:nvSpPr>
        <p:spPr>
          <a:xfrm>
            <a:off x="5959220" y="1676400"/>
            <a:ext cx="2575180" cy="13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Sales Engineer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FC32BA-7E73-406C-83DD-AC24BF82609F}"/>
              </a:ext>
            </a:extLst>
          </p:cNvPr>
          <p:cNvSpPr/>
          <p:nvPr/>
        </p:nvSpPr>
        <p:spPr>
          <a:xfrm>
            <a:off x="579120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748EE-865C-410E-8910-A39DC893FC1B}"/>
              </a:ext>
            </a:extLst>
          </p:cNvPr>
          <p:cNvSpPr/>
          <p:nvPr/>
        </p:nvSpPr>
        <p:spPr>
          <a:xfrm>
            <a:off x="435902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01617-36B7-4767-A39E-7A0FAD9039B2}"/>
              </a:ext>
            </a:extLst>
          </p:cNvPr>
          <p:cNvSpPr/>
          <p:nvPr/>
        </p:nvSpPr>
        <p:spPr>
          <a:xfrm>
            <a:off x="683844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4F712-E4DB-4953-9BF8-AABBDBBA63D9}"/>
              </a:ext>
            </a:extLst>
          </p:cNvPr>
          <p:cNvSpPr/>
          <p:nvPr/>
        </p:nvSpPr>
        <p:spPr>
          <a:xfrm>
            <a:off x="269335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0BCEF-03DD-44EC-8AB0-98B4209DBA6E}"/>
              </a:ext>
            </a:extLst>
          </p:cNvPr>
          <p:cNvSpPr/>
          <p:nvPr/>
        </p:nvSpPr>
        <p:spPr>
          <a:xfrm>
            <a:off x="228600" y="1905000"/>
            <a:ext cx="139992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JAN - 2021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67CA7B-7E06-4639-BA88-B805E68AD159}"/>
              </a:ext>
            </a:extLst>
          </p:cNvPr>
          <p:cNvSpPr/>
          <p:nvPr/>
        </p:nvSpPr>
        <p:spPr>
          <a:xfrm>
            <a:off x="76200" y="685800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38AC8EC2-45B4-4D34-A30B-3DD2975B2642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SALES ENGINEER – CALENDER VIEW</a:t>
            </a:r>
          </a:p>
        </p:txBody>
      </p:sp>
    </p:spTree>
    <p:extLst>
      <p:ext uri="{BB962C8B-B14F-4D97-AF65-F5344CB8AC3E}">
        <p14:creationId xmlns:p14="http://schemas.microsoft.com/office/powerpoint/2010/main" val="246010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0BE64-0295-48FE-8227-F7AC38EFDE97}"/>
              </a:ext>
            </a:extLst>
          </p:cNvPr>
          <p:cNvSpPr/>
          <p:nvPr/>
        </p:nvSpPr>
        <p:spPr>
          <a:xfrm>
            <a:off x="2915726" y="1828800"/>
            <a:ext cx="3312575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Benefits &amp; Methodology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57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AE703-B50B-4F2E-91E0-9CD3A90A3C37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B7154AB-A447-48CF-AA88-871400574288}"/>
              </a:ext>
            </a:extLst>
          </p:cNvPr>
          <p:cNvGraphicFramePr>
            <a:graphicFrameLocks/>
          </p:cNvGraphicFramePr>
          <p:nvPr/>
        </p:nvGraphicFramePr>
        <p:xfrm>
          <a:off x="2143539" y="1995023"/>
          <a:ext cx="4344840" cy="252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5B857F-55E4-4DE6-AE72-37048594A95A}"/>
              </a:ext>
            </a:extLst>
          </p:cNvPr>
          <p:cNvSpPr/>
          <p:nvPr/>
        </p:nvSpPr>
        <p:spPr>
          <a:xfrm>
            <a:off x="2133600" y="838200"/>
            <a:ext cx="5410200" cy="3947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LEADS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6493F-5E52-432F-9E10-34B3A4B8F066}"/>
              </a:ext>
            </a:extLst>
          </p:cNvPr>
          <p:cNvSpPr/>
          <p:nvPr/>
        </p:nvSpPr>
        <p:spPr>
          <a:xfrm>
            <a:off x="762000" y="3568928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Response Time </a:t>
            </a:r>
          </a:p>
          <a:p>
            <a:pPr algn="ctr"/>
            <a:r>
              <a:rPr lang="en-US" sz="1100" b="1" dirty="0"/>
              <a:t>Line Issues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75D85F0-71FA-4783-B289-7A4CF4371B4A}"/>
              </a:ext>
            </a:extLst>
          </p:cNvPr>
          <p:cNvGraphicFramePr>
            <a:graphicFrameLocks/>
          </p:cNvGraphicFramePr>
          <p:nvPr/>
        </p:nvGraphicFramePr>
        <p:xfrm>
          <a:off x="-269476" y="2057400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6BBAEBD-1C01-492D-AA74-287E0D68539D}"/>
              </a:ext>
            </a:extLst>
          </p:cNvPr>
          <p:cNvSpPr/>
          <p:nvPr/>
        </p:nvSpPr>
        <p:spPr>
          <a:xfrm rot="20295654">
            <a:off x="1424407" y="2363558"/>
            <a:ext cx="122986" cy="7202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417EA5-2B7A-4261-9E49-32D246E6CAEE}"/>
              </a:ext>
            </a:extLst>
          </p:cNvPr>
          <p:cNvSpPr/>
          <p:nvPr/>
        </p:nvSpPr>
        <p:spPr>
          <a:xfrm>
            <a:off x="762000" y="842473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07/11/2020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3882A1-99B5-4F0B-A79C-6585EEA54AAF}"/>
              </a:ext>
            </a:extLst>
          </p:cNvPr>
          <p:cNvSpPr/>
          <p:nvPr/>
        </p:nvSpPr>
        <p:spPr>
          <a:xfrm>
            <a:off x="1366123" y="2952858"/>
            <a:ext cx="587579" cy="2907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87A2B9-220C-4175-80DD-18D850326680}"/>
              </a:ext>
            </a:extLst>
          </p:cNvPr>
          <p:cNvSpPr/>
          <p:nvPr/>
        </p:nvSpPr>
        <p:spPr>
          <a:xfrm>
            <a:off x="457200" y="838200"/>
            <a:ext cx="304800" cy="28671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7F76B7-5A3B-44B4-AF0B-3B880FCD50A9}"/>
              </a:ext>
            </a:extLst>
          </p:cNvPr>
          <p:cNvSpPr/>
          <p:nvPr/>
        </p:nvSpPr>
        <p:spPr>
          <a:xfrm>
            <a:off x="734073" y="902077"/>
            <a:ext cx="1524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B050"/>
                </a:solidFill>
              </a:rPr>
              <a:t>Live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C8778F-A53D-4B30-91CB-8EB6BA6B8721}"/>
              </a:ext>
            </a:extLst>
          </p:cNvPr>
          <p:cNvSpPr/>
          <p:nvPr/>
        </p:nvSpPr>
        <p:spPr>
          <a:xfrm>
            <a:off x="3494152" y="1640321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Calls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E8692D-9721-4929-9657-6E90DCEDD556}"/>
              </a:ext>
            </a:extLst>
          </p:cNvPr>
          <p:cNvGrpSpPr/>
          <p:nvPr/>
        </p:nvGrpSpPr>
        <p:grpSpPr>
          <a:xfrm>
            <a:off x="-393085" y="4201177"/>
            <a:ext cx="4023078" cy="2833256"/>
            <a:chOff x="2308696" y="2576944"/>
            <a:chExt cx="4023078" cy="2833256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D9603AD6-D882-4E12-8A66-23760094335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8696" y="3000579"/>
            <a:ext cx="4023078" cy="2409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B132FEB-FF6B-4EF8-B051-95FBB96B2128}"/>
                </a:ext>
              </a:extLst>
            </p:cNvPr>
            <p:cNvSpPr/>
            <p:nvPr/>
          </p:nvSpPr>
          <p:spPr>
            <a:xfrm>
              <a:off x="4065655" y="3898313"/>
              <a:ext cx="587579" cy="29070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7F7E3D-562C-49FA-9B0D-2D82662289D1}"/>
                </a:ext>
              </a:extLst>
            </p:cNvPr>
            <p:cNvSpPr/>
            <p:nvPr/>
          </p:nvSpPr>
          <p:spPr>
            <a:xfrm>
              <a:off x="3405835" y="2576944"/>
              <a:ext cx="1828800" cy="362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Lead Generation </a:t>
              </a:r>
            </a:p>
            <a:p>
              <a:pPr algn="ctr"/>
              <a:endParaRPr lang="en-US" sz="1100" b="1" dirty="0"/>
            </a:p>
            <a:p>
              <a:pPr algn="ctr"/>
              <a:r>
                <a:rPr lang="en-US" sz="1100" b="1" dirty="0"/>
                <a:t>( Year To Date )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BC01103-C9C2-455E-8709-2683BE52DF1B}"/>
                </a:ext>
              </a:extLst>
            </p:cNvPr>
            <p:cNvSpPr/>
            <p:nvPr/>
          </p:nvSpPr>
          <p:spPr>
            <a:xfrm rot="16438573">
              <a:off x="3712228" y="3646441"/>
              <a:ext cx="122986" cy="720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99755C3-84B5-40F4-BAE9-1EFB5748C6B5}"/>
              </a:ext>
            </a:extLst>
          </p:cNvPr>
          <p:cNvSpPr/>
          <p:nvPr/>
        </p:nvSpPr>
        <p:spPr>
          <a:xfrm rot="1232525">
            <a:off x="4522477" y="2375191"/>
            <a:ext cx="117838" cy="67649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46198F8-CA1E-4E92-96B2-A75F3927507A}"/>
              </a:ext>
            </a:extLst>
          </p:cNvPr>
          <p:cNvSpPr/>
          <p:nvPr/>
        </p:nvSpPr>
        <p:spPr>
          <a:xfrm>
            <a:off x="4114762" y="3036827"/>
            <a:ext cx="562985" cy="27305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1345</a:t>
            </a:r>
          </a:p>
        </p:txBody>
      </p: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DA7E4DDE-917A-47ED-9679-E4E7E000A0B5}"/>
              </a:ext>
            </a:extLst>
          </p:cNvPr>
          <p:cNvSpPr/>
          <p:nvPr/>
        </p:nvSpPr>
        <p:spPr>
          <a:xfrm>
            <a:off x="1" y="52130"/>
            <a:ext cx="6794428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DashBoard</a:t>
            </a:r>
            <a:r>
              <a:rPr lang="en-US" sz="2800" b="1" dirty="0">
                <a:solidFill>
                  <a:schemeClr val="tx1"/>
                </a:solidFill>
              </a:rPr>
              <a:t> - LEADS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B12818-C7C6-48E5-97F7-DA3DF1958CB7}"/>
              </a:ext>
            </a:extLst>
          </p:cNvPr>
          <p:cNvSpPr/>
          <p:nvPr/>
        </p:nvSpPr>
        <p:spPr>
          <a:xfrm>
            <a:off x="717334" y="1676400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Leads Generated 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02CA8A-C377-4BAE-A5A5-73B027F64A1C}"/>
              </a:ext>
            </a:extLst>
          </p:cNvPr>
          <p:cNvSpPr/>
          <p:nvPr/>
        </p:nvSpPr>
        <p:spPr>
          <a:xfrm>
            <a:off x="838200" y="3448609"/>
            <a:ext cx="2051709" cy="550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6734FE2-2531-4486-BC32-9E984FC3FBFF}"/>
              </a:ext>
            </a:extLst>
          </p:cNvPr>
          <p:cNvGrpSpPr/>
          <p:nvPr/>
        </p:nvGrpSpPr>
        <p:grpSpPr>
          <a:xfrm>
            <a:off x="2453922" y="4177144"/>
            <a:ext cx="4023078" cy="2833256"/>
            <a:chOff x="2308696" y="2576944"/>
            <a:chExt cx="4023078" cy="2833256"/>
          </a:xfrm>
        </p:grpSpPr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1890AE3E-7EC5-4F0C-9B4E-F48427DAD55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8696" y="3000579"/>
            <a:ext cx="4023078" cy="2409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B7B32D3-F1E8-44AD-B05C-63D871EC4F81}"/>
                </a:ext>
              </a:extLst>
            </p:cNvPr>
            <p:cNvSpPr/>
            <p:nvPr/>
          </p:nvSpPr>
          <p:spPr>
            <a:xfrm>
              <a:off x="4065655" y="3898313"/>
              <a:ext cx="612910" cy="27943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12800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7ED0CD-460C-4728-AD3D-123DC84F7EC3}"/>
                </a:ext>
              </a:extLst>
            </p:cNvPr>
            <p:cNvSpPr/>
            <p:nvPr/>
          </p:nvSpPr>
          <p:spPr>
            <a:xfrm>
              <a:off x="3405835" y="2576944"/>
              <a:ext cx="1828800" cy="362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Calls </a:t>
              </a:r>
            </a:p>
            <a:p>
              <a:pPr algn="ctr"/>
              <a:endParaRPr lang="en-US" sz="1100" b="1" dirty="0"/>
            </a:p>
            <a:p>
              <a:pPr algn="ctr"/>
              <a:r>
                <a:rPr lang="en-US" sz="1100" b="1" dirty="0"/>
                <a:t>( Year To Date )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81E7CCE1-0CB5-4350-BAB4-9474C4D25CD3}"/>
                </a:ext>
              </a:extLst>
            </p:cNvPr>
            <p:cNvSpPr/>
            <p:nvPr/>
          </p:nvSpPr>
          <p:spPr>
            <a:xfrm rot="1881681">
              <a:off x="4508185" y="3264509"/>
              <a:ext cx="122986" cy="720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F20D4893-E290-4A91-9F8B-5AC63DC3AB4C}"/>
              </a:ext>
            </a:extLst>
          </p:cNvPr>
          <p:cNvGraphicFramePr>
            <a:graphicFrameLocks/>
          </p:cNvGraphicFramePr>
          <p:nvPr/>
        </p:nvGraphicFramePr>
        <p:xfrm>
          <a:off x="5211109" y="2096348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993F492B-FE84-4695-8CAB-E5400A8458BE}"/>
              </a:ext>
            </a:extLst>
          </p:cNvPr>
          <p:cNvSpPr/>
          <p:nvPr/>
        </p:nvSpPr>
        <p:spPr>
          <a:xfrm rot="19460452">
            <a:off x="6884181" y="2455238"/>
            <a:ext cx="91249" cy="6596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6FA5683-3B77-4EBF-94A5-85F22B0BA5AF}"/>
              </a:ext>
            </a:extLst>
          </p:cNvPr>
          <p:cNvSpPr/>
          <p:nvPr/>
        </p:nvSpPr>
        <p:spPr>
          <a:xfrm>
            <a:off x="6340525" y="1835494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Calls to Lead Ratio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B535-3123-4AFD-A40F-DF3D4987073C}"/>
              </a:ext>
            </a:extLst>
          </p:cNvPr>
          <p:cNvSpPr/>
          <p:nvPr/>
        </p:nvSpPr>
        <p:spPr>
          <a:xfrm>
            <a:off x="6861289" y="3074626"/>
            <a:ext cx="587579" cy="20447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2.8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609DAC7-D767-43BF-8FAE-76EF62EEC600}"/>
              </a:ext>
            </a:extLst>
          </p:cNvPr>
          <p:cNvGraphicFramePr>
            <a:graphicFrameLocks/>
          </p:cNvGraphicFramePr>
          <p:nvPr/>
        </p:nvGraphicFramePr>
        <p:xfrm>
          <a:off x="5105400" y="4537785"/>
          <a:ext cx="4079476" cy="239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DDA7D412-9EAF-4147-8509-E086E204A5D5}"/>
              </a:ext>
            </a:extLst>
          </p:cNvPr>
          <p:cNvSpPr/>
          <p:nvPr/>
        </p:nvSpPr>
        <p:spPr>
          <a:xfrm rot="2359542">
            <a:off x="7315136" y="5019529"/>
            <a:ext cx="95511" cy="68595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B8F137-85B2-42F2-BEB3-53574870092F}"/>
              </a:ext>
            </a:extLst>
          </p:cNvPr>
          <p:cNvSpPr/>
          <p:nvPr/>
        </p:nvSpPr>
        <p:spPr>
          <a:xfrm>
            <a:off x="6234816" y="4191000"/>
            <a:ext cx="1914216" cy="37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Calls to Lead Ratio</a:t>
            </a:r>
          </a:p>
          <a:p>
            <a:pPr algn="ctr"/>
            <a:r>
              <a:rPr lang="en-US" sz="1100" b="1" dirty="0"/>
              <a:t>( Year  to Date 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6A9071C-743B-4963-9CBC-F380173681C0}"/>
              </a:ext>
            </a:extLst>
          </p:cNvPr>
          <p:cNvSpPr/>
          <p:nvPr/>
        </p:nvSpPr>
        <p:spPr>
          <a:xfrm>
            <a:off x="6755580" y="5599805"/>
            <a:ext cx="615023" cy="21263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5.5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DEF1A7-2B75-45E3-B705-41FD96171CE9}"/>
              </a:ext>
            </a:extLst>
          </p:cNvPr>
          <p:cNvSpPr/>
          <p:nvPr/>
        </p:nvSpPr>
        <p:spPr>
          <a:xfrm>
            <a:off x="2484564" y="1295400"/>
            <a:ext cx="968177" cy="1867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llout: Bent Line 40">
            <a:extLst>
              <a:ext uri="{FF2B5EF4-FFF2-40B4-BE49-F238E27FC236}">
                <a16:creationId xmlns:a16="http://schemas.microsoft.com/office/drawing/2014/main" id="{0DDC8FAF-D846-4499-86C4-D420FCAEBAFD}"/>
              </a:ext>
            </a:extLst>
          </p:cNvPr>
          <p:cNvSpPr/>
          <p:nvPr/>
        </p:nvSpPr>
        <p:spPr>
          <a:xfrm>
            <a:off x="5028639" y="1149913"/>
            <a:ext cx="1395284" cy="877976"/>
          </a:xfrm>
          <a:prstGeom prst="borderCallout2">
            <a:avLst>
              <a:gd name="adj1" fmla="val 32854"/>
              <a:gd name="adj2" fmla="val -3213"/>
              <a:gd name="adj3" fmla="val 33396"/>
              <a:gd name="adj4" fmla="val -29978"/>
              <a:gd name="adj5" fmla="val 35777"/>
              <a:gd name="adj6" fmla="val -126839"/>
            </a:avLst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Sales  Engineer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Sub 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Customer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6E46532-74CA-4ACB-AA5C-6C2CFA0EC1BA}"/>
              </a:ext>
            </a:extLst>
          </p:cNvPr>
          <p:cNvSpPr/>
          <p:nvPr/>
        </p:nvSpPr>
        <p:spPr>
          <a:xfrm rot="10800000">
            <a:off x="3163411" y="1336340"/>
            <a:ext cx="328060" cy="14577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Bent Line 45">
            <a:extLst>
              <a:ext uri="{FF2B5EF4-FFF2-40B4-BE49-F238E27FC236}">
                <a16:creationId xmlns:a16="http://schemas.microsoft.com/office/drawing/2014/main" id="{C1D194CB-3B08-44F5-9891-74A056481D6A}"/>
              </a:ext>
            </a:extLst>
          </p:cNvPr>
          <p:cNvSpPr/>
          <p:nvPr/>
        </p:nvSpPr>
        <p:spPr>
          <a:xfrm>
            <a:off x="7370603" y="1042589"/>
            <a:ext cx="1395284" cy="7095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061"/>
              <a:gd name="adj6" fmla="val -79735"/>
            </a:avLst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Combination of Sales Engineers, Hubs and Sub Hubs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5E652D8-BE33-422B-9F1C-B3AAB18DAAA1}"/>
              </a:ext>
            </a:extLst>
          </p:cNvPr>
          <p:cNvSpPr/>
          <p:nvPr/>
        </p:nvSpPr>
        <p:spPr>
          <a:xfrm>
            <a:off x="1023682" y="1300213"/>
            <a:ext cx="968177" cy="1867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52C5DC2-75AA-4DDB-8EF5-41677BEFEA5C}"/>
              </a:ext>
            </a:extLst>
          </p:cNvPr>
          <p:cNvSpPr/>
          <p:nvPr/>
        </p:nvSpPr>
        <p:spPr>
          <a:xfrm rot="10800000">
            <a:off x="1702529" y="1341153"/>
            <a:ext cx="328060" cy="14577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3FE111-DEE4-4774-8FA0-71C53F612B1B}"/>
              </a:ext>
            </a:extLst>
          </p:cNvPr>
          <p:cNvSpPr/>
          <p:nvPr/>
        </p:nvSpPr>
        <p:spPr>
          <a:xfrm>
            <a:off x="661758" y="1066800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SELECT MONTH</a:t>
            </a:r>
          </a:p>
        </p:txBody>
      </p:sp>
    </p:spTree>
    <p:extLst>
      <p:ext uri="{BB962C8B-B14F-4D97-AF65-F5344CB8AC3E}">
        <p14:creationId xmlns:p14="http://schemas.microsoft.com/office/powerpoint/2010/main" val="229566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3050391" y="1828800"/>
            <a:ext cx="3043270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TEAM LEADER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17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flat panel display - Clip Art Library">
            <a:extLst>
              <a:ext uri="{FF2B5EF4-FFF2-40B4-BE49-F238E27FC236}">
                <a16:creationId xmlns:a16="http://schemas.microsoft.com/office/drawing/2014/main" id="{C34DB28B-8E51-4E60-BF73-CA9CC975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223545" y="990600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pic>
        <p:nvPicPr>
          <p:cNvPr id="5122" name="Picture 2" descr="Filter Icon - Download Free Icons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AD7AA0-2ACA-4A70-83BD-25E302BA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16302"/>
            <a:ext cx="1098498" cy="10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0B480C23-89C2-449E-8230-FCBC796E8BC3}"/>
              </a:ext>
            </a:extLst>
          </p:cNvPr>
          <p:cNvSpPr/>
          <p:nvPr/>
        </p:nvSpPr>
        <p:spPr>
          <a:xfrm>
            <a:off x="2209800" y="4205980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 Data Base</a:t>
            </a:r>
          </a:p>
        </p:txBody>
      </p:sp>
      <p:pic>
        <p:nvPicPr>
          <p:cNvPr id="5134" name="Picture 14" descr="contact - Performance Management - dFakto">
            <a:extLst>
              <a:ext uri="{FF2B5EF4-FFF2-40B4-BE49-F238E27FC236}">
                <a16:creationId xmlns:a16="http://schemas.microsoft.com/office/drawing/2014/main" id="{49A51070-BA97-4FBD-95CC-9A992DFB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29" y="3203532"/>
            <a:ext cx="985954" cy="9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D15D9D-0D8A-4401-B617-2BA7851A9E4B}"/>
              </a:ext>
            </a:extLst>
          </p:cNvPr>
          <p:cNvSpPr/>
          <p:nvPr/>
        </p:nvSpPr>
        <p:spPr>
          <a:xfrm>
            <a:off x="5029200" y="4189486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Performance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TEAM LEADER- MAIN SCREEN </a:t>
            </a:r>
          </a:p>
        </p:txBody>
      </p:sp>
      <p:pic>
        <p:nvPicPr>
          <p:cNvPr id="12292" name="Picture 4" descr="Suitcase Icon Transparent Png - Briefcase Png - Free Transparent PNG  Clipart Images Download">
            <a:hlinkClick r:id="rId6" action="ppaction://hlinksldjump"/>
            <a:extLst>
              <a:ext uri="{FF2B5EF4-FFF2-40B4-BE49-F238E27FC236}">
                <a16:creationId xmlns:a16="http://schemas.microsoft.com/office/drawing/2014/main" id="{EAF6DBFA-4448-486B-816C-44C51B3E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6" b="91176" l="10000" r="90000">
                        <a14:foregroundMark x1="39881" y1="20956" x2="39881" y2="20956"/>
                        <a14:foregroundMark x1="58095" y1="22978" x2="58095" y2="22978"/>
                        <a14:foregroundMark x1="57262" y1="25000" x2="57262" y2="25000"/>
                        <a14:foregroundMark x1="38690" y1="20221" x2="38690" y2="20221"/>
                        <a14:foregroundMark x1="47738" y1="61581" x2="47738" y2="61581"/>
                        <a14:foregroundMark x1="67738" y1="91176" x2="67738" y2="9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9" y="2976851"/>
            <a:ext cx="1992451" cy="12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3CA55D57-F841-4D41-A629-170D9BECDD03}"/>
              </a:ext>
            </a:extLst>
          </p:cNvPr>
          <p:cNvSpPr/>
          <p:nvPr/>
        </p:nvSpPr>
        <p:spPr>
          <a:xfrm>
            <a:off x="368671" y="4227343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Sales Kit</a:t>
            </a:r>
          </a:p>
        </p:txBody>
      </p:sp>
      <p:pic>
        <p:nvPicPr>
          <p:cNvPr id="12298" name="Picture 10" descr="Free battery icon Stock Photo - FreeImages.com">
            <a:extLst>
              <a:ext uri="{FF2B5EF4-FFF2-40B4-BE49-F238E27FC236}">
                <a16:creationId xmlns:a16="http://schemas.microsoft.com/office/drawing/2014/main" id="{DDFB11C4-E95B-404E-A383-7B944397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C6EB34-AA22-4559-8F3D-8D9BA4156A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17" t="17727" r="67193" b="25555"/>
          <a:stretch/>
        </p:blipFill>
        <p:spPr>
          <a:xfrm>
            <a:off x="7093264" y="3265705"/>
            <a:ext cx="861668" cy="794661"/>
          </a:xfrm>
          <a:prstGeom prst="rect">
            <a:avLst/>
          </a:prstGeom>
        </p:spPr>
      </p:pic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1DB7EECF-F0B1-4511-A712-598E7E39411D}"/>
              </a:ext>
            </a:extLst>
          </p:cNvPr>
          <p:cNvSpPr/>
          <p:nvPr/>
        </p:nvSpPr>
        <p:spPr>
          <a:xfrm>
            <a:off x="6902321" y="4249109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Follow up Calendar</a:t>
            </a:r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4BCE2C20-A5A0-4602-BE9E-8F12C497AB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8512" y="3124882"/>
            <a:ext cx="985954" cy="985954"/>
          </a:xfrm>
          <a:prstGeom prst="rect">
            <a:avLst/>
          </a:prstGeom>
        </p:spPr>
      </p:pic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FF400B1E-3927-4328-AA9F-BC5985CFCF0A}"/>
              </a:ext>
            </a:extLst>
          </p:cNvPr>
          <p:cNvSpPr/>
          <p:nvPr/>
        </p:nvSpPr>
        <p:spPr>
          <a:xfrm>
            <a:off x="3778121" y="4189486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IQD Tracker</a:t>
            </a:r>
          </a:p>
        </p:txBody>
      </p:sp>
    </p:spTree>
    <p:extLst>
      <p:ext uri="{BB962C8B-B14F-4D97-AF65-F5344CB8AC3E}">
        <p14:creationId xmlns:p14="http://schemas.microsoft.com/office/powerpoint/2010/main" val="3310548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flat panel display - Clip Art Library">
            <a:extLst>
              <a:ext uri="{FF2B5EF4-FFF2-40B4-BE49-F238E27FC236}">
                <a16:creationId xmlns:a16="http://schemas.microsoft.com/office/drawing/2014/main" id="{DD3847A0-50C4-429F-9D0F-FB93B66E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200821" y="384748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Sales Kit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TEAM LEADER– SALES KIT SCREEN</a:t>
            </a:r>
          </a:p>
        </p:txBody>
      </p:sp>
      <p:pic>
        <p:nvPicPr>
          <p:cNvPr id="12292" name="Picture 4" descr="Suitcase Icon Transparent Png - Briefcase Png - Free Transparent PNG  Clipart Images Download">
            <a:extLst>
              <a:ext uri="{FF2B5EF4-FFF2-40B4-BE49-F238E27FC236}">
                <a16:creationId xmlns:a16="http://schemas.microsoft.com/office/drawing/2014/main" id="{EAF6DBFA-4448-486B-816C-44C51B3E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6" b="91176" l="10000" r="90000">
                        <a14:foregroundMark x1="39881" y1="20956" x2="39881" y2="20956"/>
                        <a14:foregroundMark x1="58095" y1="22978" x2="58095" y2="22978"/>
                        <a14:foregroundMark x1="57262" y1="25000" x2="57262" y2="25000"/>
                        <a14:foregroundMark x1="38690" y1="20221" x2="38690" y2="20221"/>
                        <a14:foregroundMark x1="47738" y1="61581" x2="47738" y2="61581"/>
                        <a14:foregroundMark x1="67738" y1="91176" x2="67738" y2="9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546259" cy="10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We Are Enabling Hospital Providers To Collaborate On - Red Search Icon Png  | Full Size PNG Download | SeekPNG">
            <a:extLst>
              <a:ext uri="{FF2B5EF4-FFF2-40B4-BE49-F238E27FC236}">
                <a16:creationId xmlns:a16="http://schemas.microsoft.com/office/drawing/2014/main" id="{4D293E3F-995B-4130-9CF3-53B21DB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46572"/>
            <a:ext cx="391828" cy="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CBF02D-0AB9-4A5B-9F00-8EFD3D67DF3E}"/>
              </a:ext>
            </a:extLst>
          </p:cNvPr>
          <p:cNvSpPr/>
          <p:nvPr/>
        </p:nvSpPr>
        <p:spPr>
          <a:xfrm>
            <a:off x="3285813" y="2129985"/>
            <a:ext cx="2241333" cy="225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5A1C7-0812-4162-8377-8631BC9F5DA0}"/>
              </a:ext>
            </a:extLst>
          </p:cNvPr>
          <p:cNvSpPr/>
          <p:nvPr/>
        </p:nvSpPr>
        <p:spPr>
          <a:xfrm>
            <a:off x="5875405" y="2049885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/ EDIT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96DA81-C489-4FF1-A36F-81C7422024AC}"/>
              </a:ext>
            </a:extLst>
          </p:cNvPr>
          <p:cNvSpPr/>
          <p:nvPr/>
        </p:nvSpPr>
        <p:spPr>
          <a:xfrm>
            <a:off x="3413589" y="225820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Search e-mail 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EB3425-5825-463B-87CF-8F591BD6915B}"/>
              </a:ext>
            </a:extLst>
          </p:cNvPr>
          <p:cNvSpPr/>
          <p:nvPr/>
        </p:nvSpPr>
        <p:spPr>
          <a:xfrm>
            <a:off x="5593785" y="2246143"/>
            <a:ext cx="1495892" cy="72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View/Add/Edit</a:t>
            </a:r>
          </a:p>
          <a:p>
            <a:pPr algn="ctr"/>
            <a:r>
              <a:rPr lang="en-US" sz="1000" b="1" dirty="0"/>
              <a:t> Data Base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A936E6-8DC9-4BFE-ADAA-43B2DD0EEB7A}"/>
              </a:ext>
            </a:extLst>
          </p:cNvPr>
          <p:cNvSpPr/>
          <p:nvPr/>
        </p:nvSpPr>
        <p:spPr>
          <a:xfrm>
            <a:off x="2362200" y="2843618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2A615-203D-4519-BB84-817A279A0FDF}"/>
              </a:ext>
            </a:extLst>
          </p:cNvPr>
          <p:cNvSpPr/>
          <p:nvPr/>
        </p:nvSpPr>
        <p:spPr>
          <a:xfrm>
            <a:off x="2362200" y="3189403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DF45C8-D2F6-478A-86BE-90127175B64D}"/>
              </a:ext>
            </a:extLst>
          </p:cNvPr>
          <p:cNvSpPr/>
          <p:nvPr/>
        </p:nvSpPr>
        <p:spPr>
          <a:xfrm>
            <a:off x="2362200" y="3560388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08F86D-98E3-4641-8C31-DE813AA8C2FE}"/>
              </a:ext>
            </a:extLst>
          </p:cNvPr>
          <p:cNvSpPr/>
          <p:nvPr/>
        </p:nvSpPr>
        <p:spPr>
          <a:xfrm>
            <a:off x="2362200" y="3906173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A5DF75-A59D-4B5D-BABC-3C534971E347}"/>
              </a:ext>
            </a:extLst>
          </p:cNvPr>
          <p:cNvSpPr/>
          <p:nvPr/>
        </p:nvSpPr>
        <p:spPr>
          <a:xfrm>
            <a:off x="2362200" y="4240565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9348A7-497F-4CFD-A275-16AF917F8765}"/>
              </a:ext>
            </a:extLst>
          </p:cNvPr>
          <p:cNvSpPr/>
          <p:nvPr/>
        </p:nvSpPr>
        <p:spPr>
          <a:xfrm>
            <a:off x="2362200" y="4575377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A5A8B5-BE3E-489B-A263-CE0BE310D181}"/>
              </a:ext>
            </a:extLst>
          </p:cNvPr>
          <p:cNvSpPr/>
          <p:nvPr/>
        </p:nvSpPr>
        <p:spPr>
          <a:xfrm>
            <a:off x="2529224" y="3016994"/>
            <a:ext cx="173797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Business Card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7E1FC4-0D91-4911-8D6B-E7DE4CF1478C}"/>
              </a:ext>
            </a:extLst>
          </p:cNvPr>
          <p:cNvSpPr/>
          <p:nvPr/>
        </p:nvSpPr>
        <p:spPr>
          <a:xfrm>
            <a:off x="2530427" y="3340904"/>
            <a:ext cx="2270173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Product Catalogue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205DA5-9EF4-446B-8953-5777E64B1B34}"/>
              </a:ext>
            </a:extLst>
          </p:cNvPr>
          <p:cNvSpPr/>
          <p:nvPr/>
        </p:nvSpPr>
        <p:spPr>
          <a:xfrm>
            <a:off x="2529507" y="3721904"/>
            <a:ext cx="15642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Testimonials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1150A5-79C0-49A1-82C4-13E618102A66}"/>
              </a:ext>
            </a:extLst>
          </p:cNvPr>
          <p:cNvSpPr/>
          <p:nvPr/>
        </p:nvSpPr>
        <p:spPr>
          <a:xfrm>
            <a:off x="2549535" y="4038600"/>
            <a:ext cx="225106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Application Videos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C72F2F-21B6-46EF-87EB-80926137A680}"/>
              </a:ext>
            </a:extLst>
          </p:cNvPr>
          <p:cNvSpPr/>
          <p:nvPr/>
        </p:nvSpPr>
        <p:spPr>
          <a:xfrm>
            <a:off x="2514600" y="2700135"/>
            <a:ext cx="2054088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Company Profile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0DCAF9-5E61-4885-B236-23085C090AD2}"/>
              </a:ext>
            </a:extLst>
          </p:cNvPr>
          <p:cNvSpPr/>
          <p:nvPr/>
        </p:nvSpPr>
        <p:spPr>
          <a:xfrm>
            <a:off x="2514600" y="4431913"/>
            <a:ext cx="15642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Testimonials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EC28400-408E-49BF-8E3A-2C5174355D36}"/>
              </a:ext>
            </a:extLst>
          </p:cNvPr>
          <p:cNvSpPr/>
          <p:nvPr/>
        </p:nvSpPr>
        <p:spPr>
          <a:xfrm>
            <a:off x="4093782" y="4930919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SEND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AE1769-7DF5-4A35-B495-EB8C440AC0EE}"/>
              </a:ext>
            </a:extLst>
          </p:cNvPr>
          <p:cNvSpPr/>
          <p:nvPr/>
        </p:nvSpPr>
        <p:spPr>
          <a:xfrm>
            <a:off x="3841879" y="1136271"/>
            <a:ext cx="16173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Live Location-On</a:t>
            </a:r>
          </a:p>
        </p:txBody>
      </p:sp>
      <p:pic>
        <p:nvPicPr>
          <p:cNvPr id="40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88E38A35-6897-4538-9467-A5CAD923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96A4154-896A-4BC9-BE0C-9F789548A016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Sam- E00101</a:t>
            </a:r>
          </a:p>
        </p:txBody>
      </p:sp>
      <p:sp>
        <p:nvSpPr>
          <p:cNvPr id="42" name="Rectangle 4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51F4CE1-92B4-4E62-AD75-9F68155D8ABB}"/>
              </a:ext>
            </a:extLst>
          </p:cNvPr>
          <p:cNvSpPr/>
          <p:nvPr/>
        </p:nvSpPr>
        <p:spPr>
          <a:xfrm>
            <a:off x="7059860" y="1227509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43" name="Picture 10" descr="Free battery icon Stock Photo - FreeImages.com">
            <a:extLst>
              <a:ext uri="{FF2B5EF4-FFF2-40B4-BE49-F238E27FC236}">
                <a16:creationId xmlns:a16="http://schemas.microsoft.com/office/drawing/2014/main" id="{C0E7F898-6EA6-4A41-8EEB-0AF6F69F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60078F3-649F-46EF-B01D-1750C0BBE70A}"/>
              </a:ext>
            </a:extLst>
          </p:cNvPr>
          <p:cNvSpPr/>
          <p:nvPr/>
        </p:nvSpPr>
        <p:spPr>
          <a:xfrm>
            <a:off x="4267201" y="4552739"/>
            <a:ext cx="1495892" cy="2168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4E2D67-2746-4B63-A46E-DEA3B76AAE69}"/>
              </a:ext>
            </a:extLst>
          </p:cNvPr>
          <p:cNvSpPr/>
          <p:nvPr/>
        </p:nvSpPr>
        <p:spPr>
          <a:xfrm>
            <a:off x="5859533" y="4545597"/>
            <a:ext cx="1495892" cy="2168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F5D27C-FABF-45A2-B243-7C79FCEF7F9B}"/>
              </a:ext>
            </a:extLst>
          </p:cNvPr>
          <p:cNvSpPr/>
          <p:nvPr/>
        </p:nvSpPr>
        <p:spPr>
          <a:xfrm>
            <a:off x="4121190" y="464194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HUB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961520-FB94-4B4B-B248-CFB12EEC8E74}"/>
              </a:ext>
            </a:extLst>
          </p:cNvPr>
          <p:cNvSpPr/>
          <p:nvPr/>
        </p:nvSpPr>
        <p:spPr>
          <a:xfrm>
            <a:off x="5722081" y="464194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SUB-HUB</a:t>
            </a:r>
          </a:p>
        </p:txBody>
      </p:sp>
      <p:pic>
        <p:nvPicPr>
          <p:cNvPr id="20482" name="Picture 2" descr="Dropdown List png images | PNGEgg">
            <a:extLst>
              <a:ext uri="{FF2B5EF4-FFF2-40B4-BE49-F238E27FC236}">
                <a16:creationId xmlns:a16="http://schemas.microsoft.com/office/drawing/2014/main" id="{22D54D16-3F83-49D1-84BC-7563B0B7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5533755" y="4533870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ropdown List png images | PNGEgg">
            <a:extLst>
              <a:ext uri="{FF2B5EF4-FFF2-40B4-BE49-F238E27FC236}">
                <a16:creationId xmlns:a16="http://schemas.microsoft.com/office/drawing/2014/main" id="{ACD042BD-9D0F-4023-AF19-0BF9ABCFC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7133593" y="4533870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CB8B80A1-3C0E-403B-BB36-BBF6B125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6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flat panel display - Clip Art Library">
            <a:extLst>
              <a:ext uri="{FF2B5EF4-FFF2-40B4-BE49-F238E27FC236}">
                <a16:creationId xmlns:a16="http://schemas.microsoft.com/office/drawing/2014/main" id="{CAAF80D1-F082-4B61-9914-80F26484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178EAD-D057-47C7-A125-E0D8F10AD7B6}"/>
              </a:ext>
            </a:extLst>
          </p:cNvPr>
          <p:cNvSpPr/>
          <p:nvPr/>
        </p:nvSpPr>
        <p:spPr>
          <a:xfrm>
            <a:off x="609600" y="2895600"/>
            <a:ext cx="1390016" cy="2433851"/>
          </a:xfrm>
          <a:prstGeom prst="roundRect">
            <a:avLst>
              <a:gd name="adj" fmla="val 80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TEAM LEADER – CUSTOMER FOLLOWUP SCREEN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CB13C-E857-4993-A2F0-C73E736D8BA7}"/>
              </a:ext>
            </a:extLst>
          </p:cNvPr>
          <p:cNvSpPr/>
          <p:nvPr/>
        </p:nvSpPr>
        <p:spPr>
          <a:xfrm>
            <a:off x="3439439" y="1752600"/>
            <a:ext cx="359624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Customer : Arjun Contracting</a:t>
            </a:r>
          </a:p>
        </p:txBody>
      </p:sp>
      <p:pic>
        <p:nvPicPr>
          <p:cNvPr id="13314" name="Picture 2" descr="phone icon - LINEEX">
            <a:extLst>
              <a:ext uri="{FF2B5EF4-FFF2-40B4-BE49-F238E27FC236}">
                <a16:creationId xmlns:a16="http://schemas.microsoft.com/office/drawing/2014/main" id="{C2ED138D-FE19-48B8-BA75-2E78F0B4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3212766"/>
            <a:ext cx="432467" cy="4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usiness meeting, consulting, meeting, office, table icon - Download on  Iconfinder">
            <a:extLst>
              <a:ext uri="{FF2B5EF4-FFF2-40B4-BE49-F238E27FC236}">
                <a16:creationId xmlns:a16="http://schemas.microsoft.com/office/drawing/2014/main" id="{F70CD735-3059-46B1-9EF9-B8E7346C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3810153"/>
            <a:ext cx="813846" cy="8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Email Yellow Icon - Sms Vector, HD Png Download , Transparent Png Image -  PNGitem">
            <a:extLst>
              <a:ext uri="{FF2B5EF4-FFF2-40B4-BE49-F238E27FC236}">
                <a16:creationId xmlns:a16="http://schemas.microsoft.com/office/drawing/2014/main" id="{31EED42D-087C-4956-84C9-E00F319C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1" y="4634143"/>
            <a:ext cx="1219198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11DED83-907E-4D98-A0E2-08DB1ED4C0EC}"/>
              </a:ext>
            </a:extLst>
          </p:cNvPr>
          <p:cNvSpPr/>
          <p:nvPr/>
        </p:nvSpPr>
        <p:spPr>
          <a:xfrm>
            <a:off x="1710419" y="3398836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EAAA376-E3F9-4A61-9B5A-BA92A5A9DF14}"/>
              </a:ext>
            </a:extLst>
          </p:cNvPr>
          <p:cNvSpPr/>
          <p:nvPr/>
        </p:nvSpPr>
        <p:spPr>
          <a:xfrm>
            <a:off x="1711297" y="4154222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9F2281-56B4-4B59-B418-A926BF936203}"/>
              </a:ext>
            </a:extLst>
          </p:cNvPr>
          <p:cNvSpPr/>
          <p:nvPr/>
        </p:nvSpPr>
        <p:spPr>
          <a:xfrm>
            <a:off x="1704232" y="4990858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C1649F-A5C7-4561-A4E6-0DDD755B5934}"/>
              </a:ext>
            </a:extLst>
          </p:cNvPr>
          <p:cNvSpPr/>
          <p:nvPr/>
        </p:nvSpPr>
        <p:spPr>
          <a:xfrm>
            <a:off x="3067826" y="4221361"/>
            <a:ext cx="4520577" cy="5792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38" name="Picture 26" descr="Transparent Convenient Clipart - Calendar And Clock Icon, HD Png Download -  kindpng">
            <a:extLst>
              <a:ext uri="{FF2B5EF4-FFF2-40B4-BE49-F238E27FC236}">
                <a16:creationId xmlns:a16="http://schemas.microsoft.com/office/drawing/2014/main" id="{FD436573-ED54-47C0-9F11-9A72CD6F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4286" l="6429" r="96071">
                        <a14:foregroundMark x1="18571" y1="11429" x2="18571" y2="11429"/>
                        <a14:foregroundMark x1="17857" y1="6786" x2="17857" y2="6786"/>
                        <a14:foregroundMark x1="66071" y1="8929" x2="66071" y2="8929"/>
                        <a14:foregroundMark x1="9286" y1="23929" x2="9286" y2="23929"/>
                        <a14:foregroundMark x1="6429" y1="35714" x2="6429" y2="35714"/>
                        <a14:foregroundMark x1="42500" y1="63929" x2="42500" y2="63929"/>
                        <a14:foregroundMark x1="20714" y1="61071" x2="20714" y2="61071"/>
                        <a14:foregroundMark x1="20714" y1="45714" x2="20714" y2="45714"/>
                        <a14:foregroundMark x1="36429" y1="45714" x2="36429" y2="45714"/>
                        <a14:foregroundMark x1="56786" y1="43214" x2="56786" y2="43214"/>
                        <a14:foregroundMark x1="62857" y1="57143" x2="62857" y2="57143"/>
                        <a14:foregroundMark x1="72857" y1="75000" x2="72857" y2="75000"/>
                        <a14:foregroundMark x1="92857" y1="79286" x2="92857" y2="79286"/>
                        <a14:foregroundMark x1="73929" y1="91786" x2="73929" y2="91786"/>
                        <a14:foregroundMark x1="77500" y1="94286" x2="77500" y2="94286"/>
                        <a14:foregroundMark x1="96071" y1="73571" x2="96071" y2="73571"/>
                        <a14:foregroundMark x1="50357" y1="71429" x2="50357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54" y="4346567"/>
            <a:ext cx="427878" cy="4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518479D-A922-4E36-B389-8639E10AB0D2}"/>
              </a:ext>
            </a:extLst>
          </p:cNvPr>
          <p:cNvSpPr/>
          <p:nvPr/>
        </p:nvSpPr>
        <p:spPr>
          <a:xfrm>
            <a:off x="455585" y="2805665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002060"/>
                </a:solidFill>
              </a:rPr>
              <a:t>Mode of Contact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7AB32D-B02A-4315-9539-39EB6F13DF36}"/>
              </a:ext>
            </a:extLst>
          </p:cNvPr>
          <p:cNvSpPr/>
          <p:nvPr/>
        </p:nvSpPr>
        <p:spPr>
          <a:xfrm>
            <a:off x="2057400" y="3962400"/>
            <a:ext cx="953566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Interaction Date &amp; Time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238B55-5E4D-46EB-B189-292C51D54AD7}"/>
              </a:ext>
            </a:extLst>
          </p:cNvPr>
          <p:cNvSpPr/>
          <p:nvPr/>
        </p:nvSpPr>
        <p:spPr>
          <a:xfrm>
            <a:off x="3014788" y="3892611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Interaction Details</a:t>
            </a:r>
          </a:p>
        </p:txBody>
      </p:sp>
      <p:pic>
        <p:nvPicPr>
          <p:cNvPr id="54" name="Picture 26" descr="Transparent Convenient Clipart - Calendar And Clock Icon, HD Png Download -  kindpng">
            <a:extLst>
              <a:ext uri="{FF2B5EF4-FFF2-40B4-BE49-F238E27FC236}">
                <a16:creationId xmlns:a16="http://schemas.microsoft.com/office/drawing/2014/main" id="{A5AC185D-4F76-46EB-84C6-C09DE0CD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4286" l="6429" r="96071">
                        <a14:foregroundMark x1="18571" y1="11429" x2="18571" y2="11429"/>
                        <a14:foregroundMark x1="17857" y1="6786" x2="17857" y2="6786"/>
                        <a14:foregroundMark x1="66071" y1="8929" x2="66071" y2="8929"/>
                        <a14:foregroundMark x1="9286" y1="23929" x2="9286" y2="23929"/>
                        <a14:foregroundMark x1="6429" y1="35714" x2="6429" y2="35714"/>
                        <a14:foregroundMark x1="42500" y1="63929" x2="42500" y2="63929"/>
                        <a14:foregroundMark x1="20714" y1="61071" x2="20714" y2="61071"/>
                        <a14:foregroundMark x1="20714" y1="45714" x2="20714" y2="45714"/>
                        <a14:foregroundMark x1="36429" y1="45714" x2="36429" y2="45714"/>
                        <a14:foregroundMark x1="56786" y1="43214" x2="56786" y2="43214"/>
                        <a14:foregroundMark x1="62857" y1="57143" x2="62857" y2="57143"/>
                        <a14:foregroundMark x1="72857" y1="75000" x2="72857" y2="75000"/>
                        <a14:foregroundMark x1="92857" y1="79286" x2="92857" y2="79286"/>
                        <a14:foregroundMark x1="73929" y1="91786" x2="73929" y2="91786"/>
                        <a14:foregroundMark x1="77500" y1="94286" x2="77500" y2="94286"/>
                        <a14:foregroundMark x1="96071" y1="73571" x2="96071" y2="73571"/>
                        <a14:foregroundMark x1="50357" y1="71429" x2="50357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4978044"/>
            <a:ext cx="432156" cy="4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6F80C09-AE63-43AD-9BB0-7F62E2D6C96A}"/>
              </a:ext>
            </a:extLst>
          </p:cNvPr>
          <p:cNvSpPr/>
          <p:nvPr/>
        </p:nvSpPr>
        <p:spPr>
          <a:xfrm>
            <a:off x="5958948" y="47244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Next Follow up Date &amp; Time</a:t>
            </a:r>
          </a:p>
        </p:txBody>
      </p:sp>
      <p:pic>
        <p:nvPicPr>
          <p:cNvPr id="13342" name="Picture 30" descr="Long pencil clipart 1 » Clipart Station">
            <a:extLst>
              <a:ext uri="{FF2B5EF4-FFF2-40B4-BE49-F238E27FC236}">
                <a16:creationId xmlns:a16="http://schemas.microsoft.com/office/drawing/2014/main" id="{B63FA58A-1526-4E31-8B19-8517990D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972">
            <a:off x="7673738" y="4290714"/>
            <a:ext cx="197238" cy="3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688C0AF-24BF-4891-8E22-A8760AC191D5}"/>
              </a:ext>
            </a:extLst>
          </p:cNvPr>
          <p:cNvSpPr/>
          <p:nvPr/>
        </p:nvSpPr>
        <p:spPr>
          <a:xfrm>
            <a:off x="4064605" y="5536131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Save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92B40A9-E2D0-4B03-918E-B5CD817C39DA}"/>
              </a:ext>
            </a:extLst>
          </p:cNvPr>
          <p:cNvSpPr/>
          <p:nvPr/>
        </p:nvSpPr>
        <p:spPr>
          <a:xfrm>
            <a:off x="3093669" y="5044706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CCA3BFC-B943-49CD-AA05-CCC270C44141}"/>
              </a:ext>
            </a:extLst>
          </p:cNvPr>
          <p:cNvSpPr/>
          <p:nvPr/>
        </p:nvSpPr>
        <p:spPr>
          <a:xfrm>
            <a:off x="7055375" y="12295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69" name="Picture 10" descr="Free battery icon Stock Photo - FreeImages.com">
            <a:extLst>
              <a:ext uri="{FF2B5EF4-FFF2-40B4-BE49-F238E27FC236}">
                <a16:creationId xmlns:a16="http://schemas.microsoft.com/office/drawing/2014/main" id="{A0AFA7C6-DF08-4345-B00C-9B629810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409077A6-0D32-439A-AB02-26CD15D8D19D}"/>
              </a:ext>
            </a:extLst>
          </p:cNvPr>
          <p:cNvSpPr/>
          <p:nvPr/>
        </p:nvSpPr>
        <p:spPr>
          <a:xfrm>
            <a:off x="5715000" y="5534518"/>
            <a:ext cx="2819400" cy="315833"/>
          </a:xfrm>
          <a:prstGeom prst="wedgeRoundRectCallout">
            <a:avLst>
              <a:gd name="adj1" fmla="val -16917"/>
              <a:gd name="adj2" fmla="val -1147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Calendar View report to get up dated. Reminders to be triggered </a:t>
            </a:r>
          </a:p>
        </p:txBody>
      </p:sp>
      <p:pic>
        <p:nvPicPr>
          <p:cNvPr id="39" name="Graphic 38" descr="Video camera">
            <a:extLst>
              <a:ext uri="{FF2B5EF4-FFF2-40B4-BE49-F238E27FC236}">
                <a16:creationId xmlns:a16="http://schemas.microsoft.com/office/drawing/2014/main" id="{F0833162-6A19-4892-B4F6-5652C24A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25509" y="2951348"/>
            <a:ext cx="432806" cy="432806"/>
          </a:xfrm>
          <a:prstGeom prst="rect">
            <a:avLst/>
          </a:prstGeom>
        </p:spPr>
      </p:pic>
      <p:pic>
        <p:nvPicPr>
          <p:cNvPr id="40" name="Graphic 39" descr="Music note">
            <a:extLst>
              <a:ext uri="{FF2B5EF4-FFF2-40B4-BE49-F238E27FC236}">
                <a16:creationId xmlns:a16="http://schemas.microsoft.com/office/drawing/2014/main" id="{E8250AB7-4D1E-4ACB-A286-04DAD3F8BF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25761" y="3016324"/>
            <a:ext cx="330931" cy="330931"/>
          </a:xfrm>
          <a:prstGeom prst="rect">
            <a:avLst/>
          </a:prstGeom>
        </p:spPr>
      </p:pic>
      <p:pic>
        <p:nvPicPr>
          <p:cNvPr id="41" name="Graphic 40" descr="Film strip">
            <a:extLst>
              <a:ext uri="{FF2B5EF4-FFF2-40B4-BE49-F238E27FC236}">
                <a16:creationId xmlns:a16="http://schemas.microsoft.com/office/drawing/2014/main" id="{A8C7D2FA-FB64-4436-B2B1-B894FB3C4B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93384" y="2987402"/>
            <a:ext cx="389301" cy="389301"/>
          </a:xfrm>
          <a:prstGeom prst="rect">
            <a:avLst/>
          </a:prstGeom>
        </p:spPr>
      </p:pic>
      <p:pic>
        <p:nvPicPr>
          <p:cNvPr id="46" name="Graphic 45" descr="Paperclip">
            <a:extLst>
              <a:ext uri="{FF2B5EF4-FFF2-40B4-BE49-F238E27FC236}">
                <a16:creationId xmlns:a16="http://schemas.microsoft.com/office/drawing/2014/main" id="{13E4CD6A-2324-4E76-A3C8-E4E50A56E94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57512" y="2993963"/>
            <a:ext cx="389300" cy="3893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F1E146D-FC21-457D-AC51-638FCDEFAD42}"/>
              </a:ext>
            </a:extLst>
          </p:cNvPr>
          <p:cNvSpPr/>
          <p:nvPr/>
        </p:nvSpPr>
        <p:spPr>
          <a:xfrm>
            <a:off x="3093669" y="3560097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 descr="Pencil Icon Clip Art Download - Transparent Background Pencil Icon Png  (#40026) - PinClipart">
            <a:extLst>
              <a:ext uri="{FF2B5EF4-FFF2-40B4-BE49-F238E27FC236}">
                <a16:creationId xmlns:a16="http://schemas.microsoft.com/office/drawing/2014/main" id="{C5C02CFA-B1D1-416C-ADE3-538AB8D2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627" b="90196" l="10000" r="90000">
                        <a14:foregroundMark x1="26477" y1="90392" x2="26477" y2="90392"/>
                        <a14:foregroundMark x1="67955" y1="8627" x2="67955" y2="8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80" y="3006607"/>
            <a:ext cx="574819" cy="3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9AD596D-D285-46C8-A5D7-A2E1FB0556CE}"/>
              </a:ext>
            </a:extLst>
          </p:cNvPr>
          <p:cNvSpPr/>
          <p:nvPr/>
        </p:nvSpPr>
        <p:spPr>
          <a:xfrm>
            <a:off x="2995450" y="2934184"/>
            <a:ext cx="1727362" cy="571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Multi Media Files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62F92F-7944-491F-862F-F95215D611D1}"/>
              </a:ext>
            </a:extLst>
          </p:cNvPr>
          <p:cNvSpPr/>
          <p:nvPr/>
        </p:nvSpPr>
        <p:spPr>
          <a:xfrm>
            <a:off x="4183784" y="3553397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D2D886-4698-4C8E-BA85-7F9E167CB81C}"/>
              </a:ext>
            </a:extLst>
          </p:cNvPr>
          <p:cNvSpPr/>
          <p:nvPr/>
        </p:nvSpPr>
        <p:spPr>
          <a:xfrm>
            <a:off x="5283890" y="3547638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A8B58C-B2A0-47AC-B8CC-4F152D7D5B17}"/>
              </a:ext>
            </a:extLst>
          </p:cNvPr>
          <p:cNvSpPr/>
          <p:nvPr/>
        </p:nvSpPr>
        <p:spPr>
          <a:xfrm>
            <a:off x="6383996" y="3547638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56A87A6-00AD-4C00-B3A8-37AFB898D369}"/>
              </a:ext>
            </a:extLst>
          </p:cNvPr>
          <p:cNvSpPr/>
          <p:nvPr/>
        </p:nvSpPr>
        <p:spPr>
          <a:xfrm>
            <a:off x="3124200" y="2211644"/>
            <a:ext cx="813846" cy="609599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L3 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LEAD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F6A470C-2D1D-4A9A-A47D-C1E325A5927E}"/>
              </a:ext>
            </a:extLst>
          </p:cNvPr>
          <p:cNvSpPr/>
          <p:nvPr/>
        </p:nvSpPr>
        <p:spPr>
          <a:xfrm>
            <a:off x="4187862" y="2206220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900" b="1" i="1" dirty="0">
                <a:solidFill>
                  <a:schemeClr val="tx1"/>
                </a:solidFill>
              </a:rPr>
              <a:t>IDENTIFIED</a:t>
            </a:r>
            <a:endParaRPr lang="en-US" sz="100" b="1" i="1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91B9040-0040-46F8-853D-0EB17FFA62AB}"/>
              </a:ext>
            </a:extLst>
          </p:cNvPr>
          <p:cNvSpPr/>
          <p:nvPr/>
        </p:nvSpPr>
        <p:spPr>
          <a:xfrm>
            <a:off x="5230308" y="2206220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Q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QUALIFIED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1F673C2-EC49-4FD5-907D-6E067A8B080C}"/>
              </a:ext>
            </a:extLst>
          </p:cNvPr>
          <p:cNvSpPr/>
          <p:nvPr/>
        </p:nvSpPr>
        <p:spPr>
          <a:xfrm>
            <a:off x="6272754" y="2204719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D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DEVELOP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7CA3E0-330B-4CED-8A32-0090AC8BA3F4}"/>
              </a:ext>
            </a:extLst>
          </p:cNvPr>
          <p:cNvSpPr/>
          <p:nvPr/>
        </p:nvSpPr>
        <p:spPr>
          <a:xfrm>
            <a:off x="3183793" y="4873573"/>
            <a:ext cx="2150207" cy="52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Move  Prospect to Negotiation Stage</a:t>
            </a:r>
          </a:p>
        </p:txBody>
      </p:sp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AEA2D188-5202-4EA4-A703-AC5C669FE20D}"/>
              </a:ext>
            </a:extLst>
          </p:cNvPr>
          <p:cNvSpPr/>
          <p:nvPr/>
        </p:nvSpPr>
        <p:spPr>
          <a:xfrm>
            <a:off x="2035857" y="5281279"/>
            <a:ext cx="2373761" cy="717016"/>
          </a:xfrm>
          <a:prstGeom prst="wedgeRoundRectCallout">
            <a:avLst>
              <a:gd name="adj1" fmla="val -25"/>
              <a:gd name="adj2" fmla="val -724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“PROSPECT GENERATED”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Pop Up Msg to Manager</a:t>
            </a:r>
          </a:p>
        </p:txBody>
      </p:sp>
      <p:pic>
        <p:nvPicPr>
          <p:cNvPr id="73" name="Picture 2" descr="phone icon - LINEEX">
            <a:extLst>
              <a:ext uri="{FF2B5EF4-FFF2-40B4-BE49-F238E27FC236}">
                <a16:creationId xmlns:a16="http://schemas.microsoft.com/office/drawing/2014/main" id="{F8D9BE0B-5482-420D-88A8-8E0ABA8B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97" y="2971800"/>
            <a:ext cx="389300" cy="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B7C4319D-D860-4644-BF15-C4BB29C9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61EEEE3-9B44-425D-A95A-5B0F3D307669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Sam- E00101</a:t>
            </a:r>
          </a:p>
        </p:txBody>
      </p:sp>
      <p:pic>
        <p:nvPicPr>
          <p:cNvPr id="76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AACF29CA-0600-4062-B71C-4148013A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EBE2C621-62CC-4F2E-83C2-ABF703BC1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47699"/>
              </p:ext>
            </p:extLst>
          </p:nvPr>
        </p:nvGraphicFramePr>
        <p:xfrm>
          <a:off x="7781925" y="1803400"/>
          <a:ext cx="6111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7" imgW="14487421" imgH="4743517" progId="Excel.Sheet.12">
                  <p:embed/>
                </p:oleObj>
              </mc:Choice>
              <mc:Fallback>
                <p:oleObj name="Worksheet" r:id="rId27" imgW="14487421" imgH="4743517" progId="Excel.Sheet.12">
                  <p:embed/>
                  <p:pic>
                    <p:nvPicPr>
                      <p:cNvPr id="7" name="Object 6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EBE2C621-62CC-4F2E-83C2-ABF703BC1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81925" y="1803400"/>
                        <a:ext cx="61118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49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D57360-D551-44C2-A4FE-3F43216747A5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Publishing Calendar Animation By Laura Weiss Dribbble Calendar - LowGif">
            <a:extLst>
              <a:ext uri="{FF2B5EF4-FFF2-40B4-BE49-F238E27FC236}">
                <a16:creationId xmlns:a16="http://schemas.microsoft.com/office/drawing/2014/main" id="{22B7E1F2-EB9C-471E-ACEC-CD4DEDCF2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60" y="2173118"/>
            <a:ext cx="7003540" cy="37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688533-60D1-4B40-BA4B-780EB060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43"/>
          <a:stretch/>
        </p:blipFill>
        <p:spPr>
          <a:xfrm>
            <a:off x="400560" y="1371600"/>
            <a:ext cx="1580640" cy="503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399C4-B092-4E5F-92D2-F274843457D9}"/>
              </a:ext>
            </a:extLst>
          </p:cNvPr>
          <p:cNvSpPr/>
          <p:nvPr/>
        </p:nvSpPr>
        <p:spPr>
          <a:xfrm>
            <a:off x="2562480" y="1600200"/>
            <a:ext cx="139992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Hub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E6FF38-7EC3-463B-8B48-262C250EFF0E}"/>
              </a:ext>
            </a:extLst>
          </p:cNvPr>
          <p:cNvSpPr/>
          <p:nvPr/>
        </p:nvSpPr>
        <p:spPr>
          <a:xfrm>
            <a:off x="233388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37F24-2739-4AE8-B014-71CF57E0BD64}"/>
              </a:ext>
            </a:extLst>
          </p:cNvPr>
          <p:cNvSpPr/>
          <p:nvPr/>
        </p:nvSpPr>
        <p:spPr>
          <a:xfrm>
            <a:off x="4191000" y="1676400"/>
            <a:ext cx="153962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Date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6B4B50-B7BE-4CCE-B74B-B7270F45CB25}"/>
              </a:ext>
            </a:extLst>
          </p:cNvPr>
          <p:cNvSpPr/>
          <p:nvPr/>
        </p:nvSpPr>
        <p:spPr>
          <a:xfrm>
            <a:off x="402298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728F1-DC39-4041-B12C-FCD1794802CF}"/>
              </a:ext>
            </a:extLst>
          </p:cNvPr>
          <p:cNvSpPr/>
          <p:nvPr/>
        </p:nvSpPr>
        <p:spPr>
          <a:xfrm>
            <a:off x="5959220" y="1676400"/>
            <a:ext cx="2575180" cy="13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Team Leader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FC32BA-7E73-406C-83DD-AC24BF82609F}"/>
              </a:ext>
            </a:extLst>
          </p:cNvPr>
          <p:cNvSpPr/>
          <p:nvPr/>
        </p:nvSpPr>
        <p:spPr>
          <a:xfrm>
            <a:off x="579120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748EE-865C-410E-8910-A39DC893FC1B}"/>
              </a:ext>
            </a:extLst>
          </p:cNvPr>
          <p:cNvSpPr/>
          <p:nvPr/>
        </p:nvSpPr>
        <p:spPr>
          <a:xfrm>
            <a:off x="435902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01617-36B7-4767-A39E-7A0FAD9039B2}"/>
              </a:ext>
            </a:extLst>
          </p:cNvPr>
          <p:cNvSpPr/>
          <p:nvPr/>
        </p:nvSpPr>
        <p:spPr>
          <a:xfrm>
            <a:off x="683844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4F712-E4DB-4953-9BF8-AABBDBBA63D9}"/>
              </a:ext>
            </a:extLst>
          </p:cNvPr>
          <p:cNvSpPr/>
          <p:nvPr/>
        </p:nvSpPr>
        <p:spPr>
          <a:xfrm>
            <a:off x="269335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0BCEF-03DD-44EC-8AB0-98B4209DBA6E}"/>
              </a:ext>
            </a:extLst>
          </p:cNvPr>
          <p:cNvSpPr/>
          <p:nvPr/>
        </p:nvSpPr>
        <p:spPr>
          <a:xfrm>
            <a:off x="228600" y="1905000"/>
            <a:ext cx="139992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JAN - 2021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67CA7B-7E06-4639-BA88-B805E68AD159}"/>
              </a:ext>
            </a:extLst>
          </p:cNvPr>
          <p:cNvSpPr/>
          <p:nvPr/>
        </p:nvSpPr>
        <p:spPr>
          <a:xfrm>
            <a:off x="76200" y="685800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38AC8EC2-45B4-4D34-A30B-3DD2975B2642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TEAM LEADER – CALENDER VIEW</a:t>
            </a:r>
          </a:p>
        </p:txBody>
      </p:sp>
    </p:spTree>
    <p:extLst>
      <p:ext uri="{BB962C8B-B14F-4D97-AF65-F5344CB8AC3E}">
        <p14:creationId xmlns:p14="http://schemas.microsoft.com/office/powerpoint/2010/main" val="3457822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AE703-B50B-4F2E-91E0-9CD3A90A3C37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5B857F-55E4-4DE6-AE72-37048594A95A}"/>
              </a:ext>
            </a:extLst>
          </p:cNvPr>
          <p:cNvSpPr/>
          <p:nvPr/>
        </p:nvSpPr>
        <p:spPr>
          <a:xfrm>
            <a:off x="2133600" y="838200"/>
            <a:ext cx="5410200" cy="3947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PROSPECT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6493F-5E52-432F-9E10-34B3A4B8F066}"/>
              </a:ext>
            </a:extLst>
          </p:cNvPr>
          <p:cNvSpPr/>
          <p:nvPr/>
        </p:nvSpPr>
        <p:spPr>
          <a:xfrm>
            <a:off x="762000" y="3568928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Response Time </a:t>
            </a:r>
          </a:p>
          <a:p>
            <a:pPr algn="ctr"/>
            <a:r>
              <a:rPr lang="en-US" sz="1100" b="1" dirty="0"/>
              <a:t>Line Issues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75D85F0-71FA-4783-B289-7A4CF4371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103022"/>
              </p:ext>
            </p:extLst>
          </p:nvPr>
        </p:nvGraphicFramePr>
        <p:xfrm>
          <a:off x="-269476" y="2057400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6BBAEBD-1C01-492D-AA74-287E0D68539D}"/>
              </a:ext>
            </a:extLst>
          </p:cNvPr>
          <p:cNvSpPr/>
          <p:nvPr/>
        </p:nvSpPr>
        <p:spPr>
          <a:xfrm rot="20295654">
            <a:off x="1424407" y="2363558"/>
            <a:ext cx="122986" cy="7202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417EA5-2B7A-4261-9E49-32D246E6CAEE}"/>
              </a:ext>
            </a:extLst>
          </p:cNvPr>
          <p:cNvSpPr/>
          <p:nvPr/>
        </p:nvSpPr>
        <p:spPr>
          <a:xfrm>
            <a:off x="762000" y="842473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07/11/2020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3882A1-99B5-4F0B-A79C-6585EEA54AAF}"/>
              </a:ext>
            </a:extLst>
          </p:cNvPr>
          <p:cNvSpPr/>
          <p:nvPr/>
        </p:nvSpPr>
        <p:spPr>
          <a:xfrm>
            <a:off x="1366123" y="2952858"/>
            <a:ext cx="587579" cy="2907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87A2B9-220C-4175-80DD-18D850326680}"/>
              </a:ext>
            </a:extLst>
          </p:cNvPr>
          <p:cNvSpPr/>
          <p:nvPr/>
        </p:nvSpPr>
        <p:spPr>
          <a:xfrm>
            <a:off x="457200" y="838200"/>
            <a:ext cx="304800" cy="28671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7F76B7-5A3B-44B4-AF0B-3B880FCD50A9}"/>
              </a:ext>
            </a:extLst>
          </p:cNvPr>
          <p:cNvSpPr/>
          <p:nvPr/>
        </p:nvSpPr>
        <p:spPr>
          <a:xfrm>
            <a:off x="734073" y="902077"/>
            <a:ext cx="1524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B050"/>
                </a:solidFill>
              </a:rPr>
              <a:t>Live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C8778F-A53D-4B30-91CB-8EB6BA6B8721}"/>
              </a:ext>
            </a:extLst>
          </p:cNvPr>
          <p:cNvSpPr/>
          <p:nvPr/>
        </p:nvSpPr>
        <p:spPr>
          <a:xfrm>
            <a:off x="3429000" y="1716521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Prospects Generated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E8692D-9721-4929-9657-6E90DCEDD556}"/>
              </a:ext>
            </a:extLst>
          </p:cNvPr>
          <p:cNvGrpSpPr/>
          <p:nvPr/>
        </p:nvGrpSpPr>
        <p:grpSpPr>
          <a:xfrm>
            <a:off x="-393085" y="4201177"/>
            <a:ext cx="4023078" cy="2833256"/>
            <a:chOff x="2308696" y="2576944"/>
            <a:chExt cx="4023078" cy="2833256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D9603AD6-D882-4E12-8A66-23760094335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8696" y="3000579"/>
            <a:ext cx="4023078" cy="2409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B132FEB-FF6B-4EF8-B051-95FBB96B2128}"/>
                </a:ext>
              </a:extLst>
            </p:cNvPr>
            <p:cNvSpPr/>
            <p:nvPr/>
          </p:nvSpPr>
          <p:spPr>
            <a:xfrm>
              <a:off x="4065655" y="3898313"/>
              <a:ext cx="587579" cy="29070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7F7E3D-562C-49FA-9B0D-2D82662289D1}"/>
                </a:ext>
              </a:extLst>
            </p:cNvPr>
            <p:cNvSpPr/>
            <p:nvPr/>
          </p:nvSpPr>
          <p:spPr>
            <a:xfrm>
              <a:off x="3405835" y="2576944"/>
              <a:ext cx="1828800" cy="362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Available Leads  </a:t>
              </a:r>
            </a:p>
            <a:p>
              <a:pPr algn="ctr"/>
              <a:r>
                <a:rPr lang="en-US" sz="1100" b="1" dirty="0"/>
                <a:t>( Year To Date )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BC01103-C9C2-455E-8709-2683BE52DF1B}"/>
                </a:ext>
              </a:extLst>
            </p:cNvPr>
            <p:cNvSpPr/>
            <p:nvPr/>
          </p:nvSpPr>
          <p:spPr>
            <a:xfrm rot="16438573">
              <a:off x="3712228" y="3646441"/>
              <a:ext cx="122986" cy="720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DA7E4DDE-917A-47ED-9679-E4E7E000A0B5}"/>
              </a:ext>
            </a:extLst>
          </p:cNvPr>
          <p:cNvSpPr/>
          <p:nvPr/>
        </p:nvSpPr>
        <p:spPr>
          <a:xfrm>
            <a:off x="1" y="52130"/>
            <a:ext cx="6794428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DashBoard</a:t>
            </a:r>
            <a:r>
              <a:rPr lang="en-US" sz="2800" b="1" dirty="0">
                <a:solidFill>
                  <a:schemeClr val="tx1"/>
                </a:solidFill>
              </a:rPr>
              <a:t> - PROSPECTS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B12818-C7C6-48E5-97F7-DA3DF1958CB7}"/>
              </a:ext>
            </a:extLst>
          </p:cNvPr>
          <p:cNvSpPr/>
          <p:nvPr/>
        </p:nvSpPr>
        <p:spPr>
          <a:xfrm>
            <a:off x="717334" y="1676400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Leads Available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02CA8A-C377-4BAE-A5A5-73B027F64A1C}"/>
              </a:ext>
            </a:extLst>
          </p:cNvPr>
          <p:cNvSpPr/>
          <p:nvPr/>
        </p:nvSpPr>
        <p:spPr>
          <a:xfrm>
            <a:off x="838200" y="3448609"/>
            <a:ext cx="2051709" cy="550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6734FE2-2531-4486-BC32-9E984FC3FBFF}"/>
              </a:ext>
            </a:extLst>
          </p:cNvPr>
          <p:cNvGrpSpPr/>
          <p:nvPr/>
        </p:nvGrpSpPr>
        <p:grpSpPr>
          <a:xfrm>
            <a:off x="2453922" y="4177144"/>
            <a:ext cx="4023078" cy="2833256"/>
            <a:chOff x="2308696" y="2576944"/>
            <a:chExt cx="4023078" cy="2833256"/>
          </a:xfrm>
        </p:grpSpPr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1890AE3E-7EC5-4F0C-9B4E-F48427DAD55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8696" y="3000579"/>
            <a:ext cx="4023078" cy="2409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B7B32D3-F1E8-44AD-B05C-63D871EC4F81}"/>
                </a:ext>
              </a:extLst>
            </p:cNvPr>
            <p:cNvSpPr/>
            <p:nvPr/>
          </p:nvSpPr>
          <p:spPr>
            <a:xfrm>
              <a:off x="4065655" y="3898313"/>
              <a:ext cx="612910" cy="27943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12800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7ED0CD-460C-4728-AD3D-123DC84F7EC3}"/>
                </a:ext>
              </a:extLst>
            </p:cNvPr>
            <p:cNvSpPr/>
            <p:nvPr/>
          </p:nvSpPr>
          <p:spPr>
            <a:xfrm>
              <a:off x="3405835" y="2576944"/>
              <a:ext cx="1828800" cy="362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Prospects Generated</a:t>
              </a:r>
            </a:p>
            <a:p>
              <a:pPr algn="ctr"/>
              <a:endParaRPr lang="en-US" sz="1100" b="1" dirty="0"/>
            </a:p>
            <a:p>
              <a:pPr algn="ctr"/>
              <a:r>
                <a:rPr lang="en-US" sz="1100" b="1" dirty="0"/>
                <a:t>( Year To Date )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81E7CCE1-0CB5-4350-BAB4-9474C4D25CD3}"/>
                </a:ext>
              </a:extLst>
            </p:cNvPr>
            <p:cNvSpPr/>
            <p:nvPr/>
          </p:nvSpPr>
          <p:spPr>
            <a:xfrm rot="1881681">
              <a:off x="4508185" y="3264509"/>
              <a:ext cx="122986" cy="720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F20D4893-E290-4A91-9F8B-5AC63DC3AB4C}"/>
              </a:ext>
            </a:extLst>
          </p:cNvPr>
          <p:cNvGraphicFramePr>
            <a:graphicFrameLocks/>
          </p:cNvGraphicFramePr>
          <p:nvPr/>
        </p:nvGraphicFramePr>
        <p:xfrm>
          <a:off x="5211109" y="2096348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993F492B-FE84-4695-8CAB-E5400A8458BE}"/>
              </a:ext>
            </a:extLst>
          </p:cNvPr>
          <p:cNvSpPr/>
          <p:nvPr/>
        </p:nvSpPr>
        <p:spPr>
          <a:xfrm rot="19460452">
            <a:off x="6884181" y="2455238"/>
            <a:ext cx="91249" cy="6596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6FA5683-3B77-4EBF-94A5-85F22B0BA5AF}"/>
              </a:ext>
            </a:extLst>
          </p:cNvPr>
          <p:cNvSpPr/>
          <p:nvPr/>
        </p:nvSpPr>
        <p:spPr>
          <a:xfrm>
            <a:off x="6340525" y="1835494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Leads to Prospect Ratio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B535-3123-4AFD-A40F-DF3D4987073C}"/>
              </a:ext>
            </a:extLst>
          </p:cNvPr>
          <p:cNvSpPr/>
          <p:nvPr/>
        </p:nvSpPr>
        <p:spPr>
          <a:xfrm>
            <a:off x="6861289" y="3074626"/>
            <a:ext cx="587579" cy="20447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2.8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609DAC7-D767-43BF-8FAE-76EF62EEC600}"/>
              </a:ext>
            </a:extLst>
          </p:cNvPr>
          <p:cNvGraphicFramePr>
            <a:graphicFrameLocks/>
          </p:cNvGraphicFramePr>
          <p:nvPr/>
        </p:nvGraphicFramePr>
        <p:xfrm>
          <a:off x="5105400" y="4537785"/>
          <a:ext cx="4079476" cy="239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DDA7D412-9EAF-4147-8509-E086E204A5D5}"/>
              </a:ext>
            </a:extLst>
          </p:cNvPr>
          <p:cNvSpPr/>
          <p:nvPr/>
        </p:nvSpPr>
        <p:spPr>
          <a:xfrm rot="2359542">
            <a:off x="7315136" y="5019529"/>
            <a:ext cx="95511" cy="68595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B8F137-85B2-42F2-BEB3-53574870092F}"/>
              </a:ext>
            </a:extLst>
          </p:cNvPr>
          <p:cNvSpPr/>
          <p:nvPr/>
        </p:nvSpPr>
        <p:spPr>
          <a:xfrm>
            <a:off x="6234816" y="4191000"/>
            <a:ext cx="1914216" cy="37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Leads to Prospect Ratio</a:t>
            </a:r>
          </a:p>
          <a:p>
            <a:pPr algn="ctr"/>
            <a:r>
              <a:rPr lang="en-US" sz="1100" b="1" dirty="0"/>
              <a:t>( Year  to Date 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6A9071C-743B-4963-9CBC-F380173681C0}"/>
              </a:ext>
            </a:extLst>
          </p:cNvPr>
          <p:cNvSpPr/>
          <p:nvPr/>
        </p:nvSpPr>
        <p:spPr>
          <a:xfrm>
            <a:off x="6755580" y="5599805"/>
            <a:ext cx="615023" cy="21263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5.5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DEF1A7-2B75-45E3-B705-41FD96171CE9}"/>
              </a:ext>
            </a:extLst>
          </p:cNvPr>
          <p:cNvSpPr/>
          <p:nvPr/>
        </p:nvSpPr>
        <p:spPr>
          <a:xfrm>
            <a:off x="2484564" y="1295400"/>
            <a:ext cx="968177" cy="1867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llout: Bent Line 40">
            <a:extLst>
              <a:ext uri="{FF2B5EF4-FFF2-40B4-BE49-F238E27FC236}">
                <a16:creationId xmlns:a16="http://schemas.microsoft.com/office/drawing/2014/main" id="{0DDC8FAF-D846-4499-86C4-D420FCAEBAFD}"/>
              </a:ext>
            </a:extLst>
          </p:cNvPr>
          <p:cNvSpPr/>
          <p:nvPr/>
        </p:nvSpPr>
        <p:spPr>
          <a:xfrm>
            <a:off x="5028639" y="1149913"/>
            <a:ext cx="1395284" cy="877976"/>
          </a:xfrm>
          <a:prstGeom prst="borderCallout2">
            <a:avLst>
              <a:gd name="adj1" fmla="val 32854"/>
              <a:gd name="adj2" fmla="val -3213"/>
              <a:gd name="adj3" fmla="val 33396"/>
              <a:gd name="adj4" fmla="val -29978"/>
              <a:gd name="adj5" fmla="val 35777"/>
              <a:gd name="adj6" fmla="val -126839"/>
            </a:avLst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Sales  Engineer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Sub 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Customer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6E46532-74CA-4ACB-AA5C-6C2CFA0EC1BA}"/>
              </a:ext>
            </a:extLst>
          </p:cNvPr>
          <p:cNvSpPr/>
          <p:nvPr/>
        </p:nvSpPr>
        <p:spPr>
          <a:xfrm rot="10800000">
            <a:off x="3163411" y="1336340"/>
            <a:ext cx="328060" cy="14577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Bent Line 45">
            <a:extLst>
              <a:ext uri="{FF2B5EF4-FFF2-40B4-BE49-F238E27FC236}">
                <a16:creationId xmlns:a16="http://schemas.microsoft.com/office/drawing/2014/main" id="{C1D194CB-3B08-44F5-9891-74A056481D6A}"/>
              </a:ext>
            </a:extLst>
          </p:cNvPr>
          <p:cNvSpPr/>
          <p:nvPr/>
        </p:nvSpPr>
        <p:spPr>
          <a:xfrm>
            <a:off x="7370603" y="1042589"/>
            <a:ext cx="1395284" cy="7095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061"/>
              <a:gd name="adj6" fmla="val -79735"/>
            </a:avLst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Combination of Sales Engineers, Hubs and Sub Hubs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5E652D8-BE33-422B-9F1C-B3AAB18DAAA1}"/>
              </a:ext>
            </a:extLst>
          </p:cNvPr>
          <p:cNvSpPr/>
          <p:nvPr/>
        </p:nvSpPr>
        <p:spPr>
          <a:xfrm>
            <a:off x="1023682" y="1300213"/>
            <a:ext cx="968177" cy="1867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52C5DC2-75AA-4DDB-8EF5-41677BEFEA5C}"/>
              </a:ext>
            </a:extLst>
          </p:cNvPr>
          <p:cNvSpPr/>
          <p:nvPr/>
        </p:nvSpPr>
        <p:spPr>
          <a:xfrm rot="10800000">
            <a:off x="1702529" y="1341153"/>
            <a:ext cx="328060" cy="14577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3FE111-DEE4-4774-8FA0-71C53F612B1B}"/>
              </a:ext>
            </a:extLst>
          </p:cNvPr>
          <p:cNvSpPr/>
          <p:nvPr/>
        </p:nvSpPr>
        <p:spPr>
          <a:xfrm>
            <a:off x="661758" y="1066800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SELECT MONTH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B3D17D-873A-459C-8A86-4D6D0A05CEC5}"/>
              </a:ext>
            </a:extLst>
          </p:cNvPr>
          <p:cNvSpPr/>
          <p:nvPr/>
        </p:nvSpPr>
        <p:spPr>
          <a:xfrm>
            <a:off x="3622276" y="3550409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Response Time </a:t>
            </a:r>
          </a:p>
          <a:p>
            <a:pPr algn="ctr"/>
            <a:r>
              <a:rPr lang="en-US" sz="1100" b="1" dirty="0"/>
              <a:t>Line Issues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0E1FAB0-D7A3-44D7-AA1E-0274A8391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5219"/>
              </p:ext>
            </p:extLst>
          </p:nvPr>
        </p:nvGraphicFramePr>
        <p:xfrm>
          <a:off x="2590800" y="2038881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2A75CAF-D606-4DA0-897F-EC9BC16B740B}"/>
              </a:ext>
            </a:extLst>
          </p:cNvPr>
          <p:cNvSpPr/>
          <p:nvPr/>
        </p:nvSpPr>
        <p:spPr>
          <a:xfrm rot="20295654">
            <a:off x="4284683" y="2345039"/>
            <a:ext cx="122986" cy="7202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93A7663-F415-47FE-9ABC-9432C4E175F6}"/>
              </a:ext>
            </a:extLst>
          </p:cNvPr>
          <p:cNvSpPr/>
          <p:nvPr/>
        </p:nvSpPr>
        <p:spPr>
          <a:xfrm>
            <a:off x="4226399" y="2934339"/>
            <a:ext cx="587579" cy="2907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5C950C-3906-42AA-82C2-AF7E38794371}"/>
              </a:ext>
            </a:extLst>
          </p:cNvPr>
          <p:cNvSpPr/>
          <p:nvPr/>
        </p:nvSpPr>
        <p:spPr>
          <a:xfrm>
            <a:off x="3698476" y="3430090"/>
            <a:ext cx="2051709" cy="550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4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3066935" y="1828800"/>
            <a:ext cx="3010184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MANAGER NF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345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flat panel display - Clip Art Library">
            <a:extLst>
              <a:ext uri="{FF2B5EF4-FFF2-40B4-BE49-F238E27FC236}">
                <a16:creationId xmlns:a16="http://schemas.microsoft.com/office/drawing/2014/main" id="{C34DB28B-8E51-4E60-BF73-CA9CC975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223545" y="990600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pic>
        <p:nvPicPr>
          <p:cNvPr id="5122" name="Picture 2" descr="Filter Icon - Download Free Icons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AD7AA0-2ACA-4A70-83BD-25E302BA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16302"/>
            <a:ext cx="1098498" cy="10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0B480C23-89C2-449E-8230-FCBC796E8BC3}"/>
              </a:ext>
            </a:extLst>
          </p:cNvPr>
          <p:cNvSpPr/>
          <p:nvPr/>
        </p:nvSpPr>
        <p:spPr>
          <a:xfrm>
            <a:off x="2209800" y="4205980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Data Base</a:t>
            </a:r>
          </a:p>
        </p:txBody>
      </p:sp>
      <p:pic>
        <p:nvPicPr>
          <p:cNvPr id="5134" name="Picture 14" descr="contact - Performance Management - dFakto">
            <a:extLst>
              <a:ext uri="{FF2B5EF4-FFF2-40B4-BE49-F238E27FC236}">
                <a16:creationId xmlns:a16="http://schemas.microsoft.com/office/drawing/2014/main" id="{49A51070-BA97-4FBD-95CC-9A992DFB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29" y="3203532"/>
            <a:ext cx="985954" cy="9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D15D9D-0D8A-4401-B617-2BA7851A9E4B}"/>
              </a:ext>
            </a:extLst>
          </p:cNvPr>
          <p:cNvSpPr/>
          <p:nvPr/>
        </p:nvSpPr>
        <p:spPr>
          <a:xfrm>
            <a:off x="5029200" y="4189486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Performance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MANAGER - MAIN SCREEN </a:t>
            </a:r>
          </a:p>
        </p:txBody>
      </p:sp>
      <p:pic>
        <p:nvPicPr>
          <p:cNvPr id="12292" name="Picture 4" descr="Suitcase Icon Transparent Png - Briefcase Png - Free Transparent PNG  Clipart Images Download">
            <a:hlinkClick r:id="rId6" action="ppaction://hlinksldjump"/>
            <a:extLst>
              <a:ext uri="{FF2B5EF4-FFF2-40B4-BE49-F238E27FC236}">
                <a16:creationId xmlns:a16="http://schemas.microsoft.com/office/drawing/2014/main" id="{EAF6DBFA-4448-486B-816C-44C51B3E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6" b="91176" l="10000" r="90000">
                        <a14:foregroundMark x1="39881" y1="20956" x2="39881" y2="20956"/>
                        <a14:foregroundMark x1="58095" y1="22978" x2="58095" y2="22978"/>
                        <a14:foregroundMark x1="57262" y1="25000" x2="57262" y2="25000"/>
                        <a14:foregroundMark x1="38690" y1="20221" x2="38690" y2="20221"/>
                        <a14:foregroundMark x1="47738" y1="61581" x2="47738" y2="61581"/>
                        <a14:foregroundMark x1="67738" y1="91176" x2="67738" y2="9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9" y="2976851"/>
            <a:ext cx="1992451" cy="12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3CA55D57-F841-4D41-A629-170D9BECDD03}"/>
              </a:ext>
            </a:extLst>
          </p:cNvPr>
          <p:cNvSpPr/>
          <p:nvPr/>
        </p:nvSpPr>
        <p:spPr>
          <a:xfrm>
            <a:off x="368671" y="4227343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Sales Kit</a:t>
            </a:r>
          </a:p>
        </p:txBody>
      </p:sp>
      <p:pic>
        <p:nvPicPr>
          <p:cNvPr id="12298" name="Picture 10" descr="Free battery icon Stock Photo - FreeImages.com">
            <a:extLst>
              <a:ext uri="{FF2B5EF4-FFF2-40B4-BE49-F238E27FC236}">
                <a16:creationId xmlns:a16="http://schemas.microsoft.com/office/drawing/2014/main" id="{DDFB11C4-E95B-404E-A383-7B944397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C6EB34-AA22-4559-8F3D-8D9BA4156A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17" t="17727" r="67193" b="25555"/>
          <a:stretch/>
        </p:blipFill>
        <p:spPr>
          <a:xfrm>
            <a:off x="7093264" y="3265705"/>
            <a:ext cx="861668" cy="794661"/>
          </a:xfrm>
          <a:prstGeom prst="rect">
            <a:avLst/>
          </a:prstGeom>
        </p:spPr>
      </p:pic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1DB7EECF-F0B1-4511-A712-598E7E39411D}"/>
              </a:ext>
            </a:extLst>
          </p:cNvPr>
          <p:cNvSpPr/>
          <p:nvPr/>
        </p:nvSpPr>
        <p:spPr>
          <a:xfrm>
            <a:off x="6902321" y="4249109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Follow up Calendar</a:t>
            </a:r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4BCE2C20-A5A0-4602-BE9E-8F12C497AB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8512" y="3124882"/>
            <a:ext cx="985954" cy="985954"/>
          </a:xfrm>
          <a:prstGeom prst="rect">
            <a:avLst/>
          </a:prstGeom>
        </p:spPr>
      </p:pic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FF400B1E-3927-4328-AA9F-BC5985CFCF0A}"/>
              </a:ext>
            </a:extLst>
          </p:cNvPr>
          <p:cNvSpPr/>
          <p:nvPr/>
        </p:nvSpPr>
        <p:spPr>
          <a:xfrm>
            <a:off x="3778121" y="4189486"/>
            <a:ext cx="1251079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NF  Tracker</a:t>
            </a:r>
          </a:p>
        </p:txBody>
      </p:sp>
    </p:spTree>
    <p:extLst>
      <p:ext uri="{BB962C8B-B14F-4D97-AF65-F5344CB8AC3E}">
        <p14:creationId xmlns:p14="http://schemas.microsoft.com/office/powerpoint/2010/main" val="2197019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flat panel display - Clip Art Library">
            <a:extLst>
              <a:ext uri="{FF2B5EF4-FFF2-40B4-BE49-F238E27FC236}">
                <a16:creationId xmlns:a16="http://schemas.microsoft.com/office/drawing/2014/main" id="{DD3847A0-50C4-429F-9D0F-FB93B66E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200821" y="384748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Sales Kit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MANAGER – SALES KIT SCREEN</a:t>
            </a:r>
          </a:p>
        </p:txBody>
      </p:sp>
      <p:pic>
        <p:nvPicPr>
          <p:cNvPr id="12292" name="Picture 4" descr="Suitcase Icon Transparent Png - Briefcase Png - Free Transparent PNG  Clipart Images Download">
            <a:extLst>
              <a:ext uri="{FF2B5EF4-FFF2-40B4-BE49-F238E27FC236}">
                <a16:creationId xmlns:a16="http://schemas.microsoft.com/office/drawing/2014/main" id="{EAF6DBFA-4448-486B-816C-44C51B3E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6" b="91176" l="10000" r="90000">
                        <a14:foregroundMark x1="39881" y1="20956" x2="39881" y2="20956"/>
                        <a14:foregroundMark x1="58095" y1="22978" x2="58095" y2="22978"/>
                        <a14:foregroundMark x1="57262" y1="25000" x2="57262" y2="25000"/>
                        <a14:foregroundMark x1="38690" y1="20221" x2="38690" y2="20221"/>
                        <a14:foregroundMark x1="47738" y1="61581" x2="47738" y2="61581"/>
                        <a14:foregroundMark x1="67738" y1="91176" x2="67738" y2="9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546259" cy="10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We Are Enabling Hospital Providers To Collaborate On - Red Search Icon Png  | Full Size PNG Download | SeekPNG">
            <a:extLst>
              <a:ext uri="{FF2B5EF4-FFF2-40B4-BE49-F238E27FC236}">
                <a16:creationId xmlns:a16="http://schemas.microsoft.com/office/drawing/2014/main" id="{4D293E3F-995B-4130-9CF3-53B21DB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46572"/>
            <a:ext cx="391828" cy="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CBF02D-0AB9-4A5B-9F00-8EFD3D67DF3E}"/>
              </a:ext>
            </a:extLst>
          </p:cNvPr>
          <p:cNvSpPr/>
          <p:nvPr/>
        </p:nvSpPr>
        <p:spPr>
          <a:xfrm>
            <a:off x="3285813" y="2129985"/>
            <a:ext cx="2241333" cy="225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5A1C7-0812-4162-8377-8631BC9F5DA0}"/>
              </a:ext>
            </a:extLst>
          </p:cNvPr>
          <p:cNvSpPr/>
          <p:nvPr/>
        </p:nvSpPr>
        <p:spPr>
          <a:xfrm>
            <a:off x="5875405" y="2049885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/ EDIT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96DA81-C489-4FF1-A36F-81C7422024AC}"/>
              </a:ext>
            </a:extLst>
          </p:cNvPr>
          <p:cNvSpPr/>
          <p:nvPr/>
        </p:nvSpPr>
        <p:spPr>
          <a:xfrm>
            <a:off x="3413589" y="225820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Search e-mail 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EB3425-5825-463B-87CF-8F591BD6915B}"/>
              </a:ext>
            </a:extLst>
          </p:cNvPr>
          <p:cNvSpPr/>
          <p:nvPr/>
        </p:nvSpPr>
        <p:spPr>
          <a:xfrm>
            <a:off x="5593785" y="2246143"/>
            <a:ext cx="1495892" cy="72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View/Add/Edit</a:t>
            </a:r>
          </a:p>
          <a:p>
            <a:pPr algn="ctr"/>
            <a:r>
              <a:rPr lang="en-US" sz="1000" b="1" dirty="0"/>
              <a:t> Data Base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A936E6-8DC9-4BFE-ADAA-43B2DD0EEB7A}"/>
              </a:ext>
            </a:extLst>
          </p:cNvPr>
          <p:cNvSpPr/>
          <p:nvPr/>
        </p:nvSpPr>
        <p:spPr>
          <a:xfrm>
            <a:off x="2362200" y="2843618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2A615-203D-4519-BB84-817A279A0FDF}"/>
              </a:ext>
            </a:extLst>
          </p:cNvPr>
          <p:cNvSpPr/>
          <p:nvPr/>
        </p:nvSpPr>
        <p:spPr>
          <a:xfrm>
            <a:off x="2362200" y="3189403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DF45C8-D2F6-478A-86BE-90127175B64D}"/>
              </a:ext>
            </a:extLst>
          </p:cNvPr>
          <p:cNvSpPr/>
          <p:nvPr/>
        </p:nvSpPr>
        <p:spPr>
          <a:xfrm>
            <a:off x="2362200" y="3560388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08F86D-98E3-4641-8C31-DE813AA8C2FE}"/>
              </a:ext>
            </a:extLst>
          </p:cNvPr>
          <p:cNvSpPr/>
          <p:nvPr/>
        </p:nvSpPr>
        <p:spPr>
          <a:xfrm>
            <a:off x="2362200" y="3906173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A5DF75-A59D-4B5D-BABC-3C534971E347}"/>
              </a:ext>
            </a:extLst>
          </p:cNvPr>
          <p:cNvSpPr/>
          <p:nvPr/>
        </p:nvSpPr>
        <p:spPr>
          <a:xfrm>
            <a:off x="2362200" y="4240565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9348A7-497F-4CFD-A275-16AF917F8765}"/>
              </a:ext>
            </a:extLst>
          </p:cNvPr>
          <p:cNvSpPr/>
          <p:nvPr/>
        </p:nvSpPr>
        <p:spPr>
          <a:xfrm>
            <a:off x="2362200" y="4575377"/>
            <a:ext cx="152400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A5A8B5-BE3E-489B-A263-CE0BE310D181}"/>
              </a:ext>
            </a:extLst>
          </p:cNvPr>
          <p:cNvSpPr/>
          <p:nvPr/>
        </p:nvSpPr>
        <p:spPr>
          <a:xfrm>
            <a:off x="2529224" y="3016994"/>
            <a:ext cx="1737976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Business Card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7E1FC4-0D91-4911-8D6B-E7DE4CF1478C}"/>
              </a:ext>
            </a:extLst>
          </p:cNvPr>
          <p:cNvSpPr/>
          <p:nvPr/>
        </p:nvSpPr>
        <p:spPr>
          <a:xfrm>
            <a:off x="2530427" y="3340904"/>
            <a:ext cx="2270173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Product Catalogue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205DA5-9EF4-446B-8953-5777E64B1B34}"/>
              </a:ext>
            </a:extLst>
          </p:cNvPr>
          <p:cNvSpPr/>
          <p:nvPr/>
        </p:nvSpPr>
        <p:spPr>
          <a:xfrm>
            <a:off x="2529507" y="3721904"/>
            <a:ext cx="15642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Testimonials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1150A5-79C0-49A1-82C4-13E618102A66}"/>
              </a:ext>
            </a:extLst>
          </p:cNvPr>
          <p:cNvSpPr/>
          <p:nvPr/>
        </p:nvSpPr>
        <p:spPr>
          <a:xfrm>
            <a:off x="2549535" y="4038600"/>
            <a:ext cx="225106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Application Videos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C72F2F-21B6-46EF-87EB-80926137A680}"/>
              </a:ext>
            </a:extLst>
          </p:cNvPr>
          <p:cNvSpPr/>
          <p:nvPr/>
        </p:nvSpPr>
        <p:spPr>
          <a:xfrm>
            <a:off x="2514600" y="2700135"/>
            <a:ext cx="2054088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Company Profile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0DCAF9-5E61-4885-B236-23085C090AD2}"/>
              </a:ext>
            </a:extLst>
          </p:cNvPr>
          <p:cNvSpPr/>
          <p:nvPr/>
        </p:nvSpPr>
        <p:spPr>
          <a:xfrm>
            <a:off x="2514600" y="4431913"/>
            <a:ext cx="1564275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u="sng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orte" panose="03060902040502070203" pitchFamily="66" charset="0"/>
                <a:cs typeface="Arabic Typesetting" panose="03020402040406030203" pitchFamily="66" charset="-78"/>
              </a:rPr>
              <a:t>Testimonials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EC28400-408E-49BF-8E3A-2C5174355D36}"/>
              </a:ext>
            </a:extLst>
          </p:cNvPr>
          <p:cNvSpPr/>
          <p:nvPr/>
        </p:nvSpPr>
        <p:spPr>
          <a:xfrm>
            <a:off x="4093782" y="4930919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SEND</a:t>
            </a:r>
          </a:p>
        </p:txBody>
      </p:sp>
      <p:sp>
        <p:nvSpPr>
          <p:cNvPr id="42" name="Rectangle 4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51F4CE1-92B4-4E62-AD75-9F68155D8ABB}"/>
              </a:ext>
            </a:extLst>
          </p:cNvPr>
          <p:cNvSpPr/>
          <p:nvPr/>
        </p:nvSpPr>
        <p:spPr>
          <a:xfrm>
            <a:off x="7059860" y="1227509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43" name="Picture 10" descr="Free battery icon Stock Photo - FreeImages.com">
            <a:extLst>
              <a:ext uri="{FF2B5EF4-FFF2-40B4-BE49-F238E27FC236}">
                <a16:creationId xmlns:a16="http://schemas.microsoft.com/office/drawing/2014/main" id="{C0E7F898-6EA6-4A41-8EEB-0AF6F69F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60078F3-649F-46EF-B01D-1750C0BBE70A}"/>
              </a:ext>
            </a:extLst>
          </p:cNvPr>
          <p:cNvSpPr/>
          <p:nvPr/>
        </p:nvSpPr>
        <p:spPr>
          <a:xfrm>
            <a:off x="4267201" y="4552739"/>
            <a:ext cx="1495892" cy="2168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4E2D67-2746-4B63-A46E-DEA3B76AAE69}"/>
              </a:ext>
            </a:extLst>
          </p:cNvPr>
          <p:cNvSpPr/>
          <p:nvPr/>
        </p:nvSpPr>
        <p:spPr>
          <a:xfrm>
            <a:off x="5859533" y="4545597"/>
            <a:ext cx="1495892" cy="2168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F5D27C-FABF-45A2-B243-7C79FCEF7F9B}"/>
              </a:ext>
            </a:extLst>
          </p:cNvPr>
          <p:cNvSpPr/>
          <p:nvPr/>
        </p:nvSpPr>
        <p:spPr>
          <a:xfrm>
            <a:off x="4121190" y="464194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HUB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961520-FB94-4B4B-B248-CFB12EEC8E74}"/>
              </a:ext>
            </a:extLst>
          </p:cNvPr>
          <p:cNvSpPr/>
          <p:nvPr/>
        </p:nvSpPr>
        <p:spPr>
          <a:xfrm>
            <a:off x="5722081" y="4641948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SUB-HUB</a:t>
            </a:r>
          </a:p>
        </p:txBody>
      </p:sp>
      <p:pic>
        <p:nvPicPr>
          <p:cNvPr id="20482" name="Picture 2" descr="Dropdown List png images | PNGEgg">
            <a:extLst>
              <a:ext uri="{FF2B5EF4-FFF2-40B4-BE49-F238E27FC236}">
                <a16:creationId xmlns:a16="http://schemas.microsoft.com/office/drawing/2014/main" id="{22D54D16-3F83-49D1-84BC-7563B0B7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5533755" y="4533870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ropdown List png images | PNGEgg">
            <a:extLst>
              <a:ext uri="{FF2B5EF4-FFF2-40B4-BE49-F238E27FC236}">
                <a16:creationId xmlns:a16="http://schemas.microsoft.com/office/drawing/2014/main" id="{ACD042BD-9D0F-4023-AF19-0BF9ABCFC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9556" y1="44922" x2="49556" y2="44922"/>
                        <a14:foregroundMark x1="46000" y1="43359" x2="46000" y2="43359"/>
                        <a14:backgroundMark x1="33000" y1="81250" x2="33000" y2="81250"/>
                        <a14:backgroundMark x1="34556" y1="81055" x2="34556" y2="81055"/>
                        <a14:backgroundMark x1="36889" y1="81836" x2="36889" y2="81836"/>
                        <a14:backgroundMark x1="41000" y1="82617" x2="41000" y2="82617"/>
                        <a14:backgroundMark x1="44889" y1="82617" x2="44889" y2="82617"/>
                        <a14:backgroundMark x1="48556" y1="82617" x2="48556" y2="82617"/>
                        <a14:backgroundMark x1="49222" y1="83008" x2="49222" y2="83008"/>
                        <a14:backgroundMark x1="51111" y1="83398" x2="51111" y2="83398"/>
                        <a14:backgroundMark x1="59444" y1="83008" x2="59444" y2="83008"/>
                        <a14:backgroundMark x1="57778" y1="83008" x2="57778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2356" r="27260" b="15164"/>
          <a:stretch/>
        </p:blipFill>
        <p:spPr bwMode="auto">
          <a:xfrm>
            <a:off x="7133593" y="4533870"/>
            <a:ext cx="271990" cy="2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CB78747C-E153-4A71-B084-43BF0D04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DFEE8EE-9C4D-4437-B734-99FD147C1732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Jim- E00102</a:t>
            </a:r>
          </a:p>
        </p:txBody>
      </p:sp>
      <p:pic>
        <p:nvPicPr>
          <p:cNvPr id="46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D100ECD1-A44B-44FB-B7C9-0B4F1E01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0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BD7E5-F52F-4809-BF48-4EA606E8A0F0}"/>
              </a:ext>
            </a:extLst>
          </p:cNvPr>
          <p:cNvSpPr/>
          <p:nvPr/>
        </p:nvSpPr>
        <p:spPr>
          <a:xfrm>
            <a:off x="152400" y="36443"/>
            <a:ext cx="173842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Benefits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05D2E-4790-46C1-8A6D-8E62FCE8CC9E}"/>
              </a:ext>
            </a:extLst>
          </p:cNvPr>
          <p:cNvSpPr/>
          <p:nvPr/>
        </p:nvSpPr>
        <p:spPr>
          <a:xfrm>
            <a:off x="1075900" y="1066800"/>
            <a:ext cx="6318330" cy="4174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Upgrades Sale’s and Marketing Approach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Systematic Management - Start to End Sales Process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Visualization of Potential Business Hubs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Effective Customer Data Base Management &amp; Utilization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Define &amp; Visualize Live Performance – Individual and Group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Live tracking of Sales Engineers on site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flat panel display - Clip Art Library">
            <a:extLst>
              <a:ext uri="{FF2B5EF4-FFF2-40B4-BE49-F238E27FC236}">
                <a16:creationId xmlns:a16="http://schemas.microsoft.com/office/drawing/2014/main" id="{CAAF80D1-F082-4B61-9914-80F26484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" y="609600"/>
            <a:ext cx="9144000" cy="5945981"/>
          </a:xfrm>
          <a:prstGeom prst="rect">
            <a:avLst/>
          </a:prstGeo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178EAD-D057-47C7-A125-E0D8F10AD7B6}"/>
              </a:ext>
            </a:extLst>
          </p:cNvPr>
          <p:cNvSpPr/>
          <p:nvPr/>
        </p:nvSpPr>
        <p:spPr>
          <a:xfrm>
            <a:off x="609600" y="2895600"/>
            <a:ext cx="1390016" cy="2433851"/>
          </a:xfrm>
          <a:prstGeom prst="roundRect">
            <a:avLst>
              <a:gd name="adj" fmla="val 80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MANAGER – CUSTOMER FOLLOWUP SCREEN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CB13C-E857-4993-A2F0-C73E736D8BA7}"/>
              </a:ext>
            </a:extLst>
          </p:cNvPr>
          <p:cNvSpPr/>
          <p:nvPr/>
        </p:nvSpPr>
        <p:spPr>
          <a:xfrm>
            <a:off x="3439439" y="1752600"/>
            <a:ext cx="359624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Customer : Arjun Contracting</a:t>
            </a:r>
          </a:p>
        </p:txBody>
      </p:sp>
      <p:pic>
        <p:nvPicPr>
          <p:cNvPr id="13314" name="Picture 2" descr="phone icon - LINEEX">
            <a:extLst>
              <a:ext uri="{FF2B5EF4-FFF2-40B4-BE49-F238E27FC236}">
                <a16:creationId xmlns:a16="http://schemas.microsoft.com/office/drawing/2014/main" id="{C2ED138D-FE19-48B8-BA75-2E78F0B4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3212766"/>
            <a:ext cx="432467" cy="4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usiness meeting, consulting, meeting, office, table icon - Download on  Iconfinder">
            <a:extLst>
              <a:ext uri="{FF2B5EF4-FFF2-40B4-BE49-F238E27FC236}">
                <a16:creationId xmlns:a16="http://schemas.microsoft.com/office/drawing/2014/main" id="{F70CD735-3059-46B1-9EF9-B8E7346C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3810153"/>
            <a:ext cx="813846" cy="8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Email Yellow Icon - Sms Vector, HD Png Download , Transparent Png Image -  PNGitem">
            <a:extLst>
              <a:ext uri="{FF2B5EF4-FFF2-40B4-BE49-F238E27FC236}">
                <a16:creationId xmlns:a16="http://schemas.microsoft.com/office/drawing/2014/main" id="{31EED42D-087C-4956-84C9-E00F319C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1" y="4634143"/>
            <a:ext cx="1219198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11DED83-907E-4D98-A0E2-08DB1ED4C0EC}"/>
              </a:ext>
            </a:extLst>
          </p:cNvPr>
          <p:cNvSpPr/>
          <p:nvPr/>
        </p:nvSpPr>
        <p:spPr>
          <a:xfrm>
            <a:off x="1710419" y="3398836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EAAA376-E3F9-4A61-9B5A-BA92A5A9DF14}"/>
              </a:ext>
            </a:extLst>
          </p:cNvPr>
          <p:cNvSpPr/>
          <p:nvPr/>
        </p:nvSpPr>
        <p:spPr>
          <a:xfrm>
            <a:off x="1711297" y="4154222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9F2281-56B4-4B59-B418-A926BF936203}"/>
              </a:ext>
            </a:extLst>
          </p:cNvPr>
          <p:cNvSpPr/>
          <p:nvPr/>
        </p:nvSpPr>
        <p:spPr>
          <a:xfrm>
            <a:off x="1704232" y="4990858"/>
            <a:ext cx="146652" cy="1257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C1649F-A5C7-4561-A4E6-0DDD755B5934}"/>
              </a:ext>
            </a:extLst>
          </p:cNvPr>
          <p:cNvSpPr/>
          <p:nvPr/>
        </p:nvSpPr>
        <p:spPr>
          <a:xfrm>
            <a:off x="3067826" y="4221361"/>
            <a:ext cx="4520577" cy="5792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38" name="Picture 26" descr="Transparent Convenient Clipart - Calendar And Clock Icon, HD Png Download -  kindpng">
            <a:extLst>
              <a:ext uri="{FF2B5EF4-FFF2-40B4-BE49-F238E27FC236}">
                <a16:creationId xmlns:a16="http://schemas.microsoft.com/office/drawing/2014/main" id="{FD436573-ED54-47C0-9F11-9A72CD6F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4286" l="6429" r="96071">
                        <a14:foregroundMark x1="18571" y1="11429" x2="18571" y2="11429"/>
                        <a14:foregroundMark x1="17857" y1="6786" x2="17857" y2="6786"/>
                        <a14:foregroundMark x1="66071" y1="8929" x2="66071" y2="8929"/>
                        <a14:foregroundMark x1="9286" y1="23929" x2="9286" y2="23929"/>
                        <a14:foregroundMark x1="6429" y1="35714" x2="6429" y2="35714"/>
                        <a14:foregroundMark x1="42500" y1="63929" x2="42500" y2="63929"/>
                        <a14:foregroundMark x1="20714" y1="61071" x2="20714" y2="61071"/>
                        <a14:foregroundMark x1="20714" y1="45714" x2="20714" y2="45714"/>
                        <a14:foregroundMark x1="36429" y1="45714" x2="36429" y2="45714"/>
                        <a14:foregroundMark x1="56786" y1="43214" x2="56786" y2="43214"/>
                        <a14:foregroundMark x1="62857" y1="57143" x2="62857" y2="57143"/>
                        <a14:foregroundMark x1="72857" y1="75000" x2="72857" y2="75000"/>
                        <a14:foregroundMark x1="92857" y1="79286" x2="92857" y2="79286"/>
                        <a14:foregroundMark x1="73929" y1="91786" x2="73929" y2="91786"/>
                        <a14:foregroundMark x1="77500" y1="94286" x2="77500" y2="94286"/>
                        <a14:foregroundMark x1="96071" y1="73571" x2="96071" y2="73571"/>
                        <a14:foregroundMark x1="50357" y1="71429" x2="50357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54" y="4346567"/>
            <a:ext cx="427878" cy="4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518479D-A922-4E36-B389-8639E10AB0D2}"/>
              </a:ext>
            </a:extLst>
          </p:cNvPr>
          <p:cNvSpPr/>
          <p:nvPr/>
        </p:nvSpPr>
        <p:spPr>
          <a:xfrm>
            <a:off x="455585" y="2805665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>
                <a:solidFill>
                  <a:srgbClr val="002060"/>
                </a:solidFill>
              </a:rPr>
              <a:t>Mode of Contact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7AB32D-B02A-4315-9539-39EB6F13DF36}"/>
              </a:ext>
            </a:extLst>
          </p:cNvPr>
          <p:cNvSpPr/>
          <p:nvPr/>
        </p:nvSpPr>
        <p:spPr>
          <a:xfrm>
            <a:off x="2057400" y="3962400"/>
            <a:ext cx="953566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Interaction Date &amp; Time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238B55-5E4D-46EB-B189-292C51D54AD7}"/>
              </a:ext>
            </a:extLst>
          </p:cNvPr>
          <p:cNvSpPr/>
          <p:nvPr/>
        </p:nvSpPr>
        <p:spPr>
          <a:xfrm>
            <a:off x="3014788" y="3892611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Interaction Details</a:t>
            </a:r>
          </a:p>
        </p:txBody>
      </p:sp>
      <p:pic>
        <p:nvPicPr>
          <p:cNvPr id="54" name="Picture 26" descr="Transparent Convenient Clipart - Calendar And Clock Icon, HD Png Download -  kindpng">
            <a:extLst>
              <a:ext uri="{FF2B5EF4-FFF2-40B4-BE49-F238E27FC236}">
                <a16:creationId xmlns:a16="http://schemas.microsoft.com/office/drawing/2014/main" id="{A5AC185D-4F76-46EB-84C6-C09DE0CD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4286" l="6429" r="96071">
                        <a14:foregroundMark x1="18571" y1="11429" x2="18571" y2="11429"/>
                        <a14:foregroundMark x1="17857" y1="6786" x2="17857" y2="6786"/>
                        <a14:foregroundMark x1="66071" y1="8929" x2="66071" y2="8929"/>
                        <a14:foregroundMark x1="9286" y1="23929" x2="9286" y2="23929"/>
                        <a14:foregroundMark x1="6429" y1="35714" x2="6429" y2="35714"/>
                        <a14:foregroundMark x1="42500" y1="63929" x2="42500" y2="63929"/>
                        <a14:foregroundMark x1="20714" y1="61071" x2="20714" y2="61071"/>
                        <a14:foregroundMark x1="20714" y1="45714" x2="20714" y2="45714"/>
                        <a14:foregroundMark x1="36429" y1="45714" x2="36429" y2="45714"/>
                        <a14:foregroundMark x1="56786" y1="43214" x2="56786" y2="43214"/>
                        <a14:foregroundMark x1="62857" y1="57143" x2="62857" y2="57143"/>
                        <a14:foregroundMark x1="72857" y1="75000" x2="72857" y2="75000"/>
                        <a14:foregroundMark x1="92857" y1="79286" x2="92857" y2="79286"/>
                        <a14:foregroundMark x1="73929" y1="91786" x2="73929" y2="91786"/>
                        <a14:foregroundMark x1="77500" y1="94286" x2="77500" y2="94286"/>
                        <a14:foregroundMark x1="96071" y1="73571" x2="96071" y2="73571"/>
                        <a14:foregroundMark x1="50357" y1="71429" x2="50357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4978044"/>
            <a:ext cx="432156" cy="4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6F80C09-AE63-43AD-9BB0-7F62E2D6C96A}"/>
              </a:ext>
            </a:extLst>
          </p:cNvPr>
          <p:cNvSpPr/>
          <p:nvPr/>
        </p:nvSpPr>
        <p:spPr>
          <a:xfrm>
            <a:off x="5958948" y="47244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Next Follow up Date &amp; Time</a:t>
            </a:r>
          </a:p>
        </p:txBody>
      </p:sp>
      <p:pic>
        <p:nvPicPr>
          <p:cNvPr id="13342" name="Picture 30" descr="Long pencil clipart 1 » Clipart Station">
            <a:extLst>
              <a:ext uri="{FF2B5EF4-FFF2-40B4-BE49-F238E27FC236}">
                <a16:creationId xmlns:a16="http://schemas.microsoft.com/office/drawing/2014/main" id="{B63FA58A-1526-4E31-8B19-8517990D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972">
            <a:off x="7673738" y="4290714"/>
            <a:ext cx="197238" cy="3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688C0AF-24BF-4891-8E22-A8760AC191D5}"/>
              </a:ext>
            </a:extLst>
          </p:cNvPr>
          <p:cNvSpPr/>
          <p:nvPr/>
        </p:nvSpPr>
        <p:spPr>
          <a:xfrm>
            <a:off x="4064605" y="5536131"/>
            <a:ext cx="981539" cy="3392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Save</a:t>
            </a:r>
          </a:p>
        </p:txBody>
      </p:sp>
      <p:sp>
        <p:nvSpPr>
          <p:cNvPr id="68" name="Rectangle 6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CCA3BFC-B943-49CD-AA05-CCC270C44141}"/>
              </a:ext>
            </a:extLst>
          </p:cNvPr>
          <p:cNvSpPr/>
          <p:nvPr/>
        </p:nvSpPr>
        <p:spPr>
          <a:xfrm>
            <a:off x="7055375" y="12295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69" name="Picture 10" descr="Free battery icon Stock Photo - FreeImages.com">
            <a:extLst>
              <a:ext uri="{FF2B5EF4-FFF2-40B4-BE49-F238E27FC236}">
                <a16:creationId xmlns:a16="http://schemas.microsoft.com/office/drawing/2014/main" id="{A0AFA7C6-DF08-4345-B00C-9B629810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409077A6-0D32-439A-AB02-26CD15D8D19D}"/>
              </a:ext>
            </a:extLst>
          </p:cNvPr>
          <p:cNvSpPr/>
          <p:nvPr/>
        </p:nvSpPr>
        <p:spPr>
          <a:xfrm>
            <a:off x="5715000" y="5534518"/>
            <a:ext cx="2819400" cy="315833"/>
          </a:xfrm>
          <a:prstGeom prst="wedgeRoundRectCallout">
            <a:avLst>
              <a:gd name="adj1" fmla="val -16917"/>
              <a:gd name="adj2" fmla="val -1147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Calendar View report to get up dated. Reminders to be triggered </a:t>
            </a:r>
          </a:p>
        </p:txBody>
      </p:sp>
      <p:pic>
        <p:nvPicPr>
          <p:cNvPr id="39" name="Graphic 38" descr="Video camera">
            <a:extLst>
              <a:ext uri="{FF2B5EF4-FFF2-40B4-BE49-F238E27FC236}">
                <a16:creationId xmlns:a16="http://schemas.microsoft.com/office/drawing/2014/main" id="{F0833162-6A19-4892-B4F6-5652C24A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25509" y="2951348"/>
            <a:ext cx="432806" cy="432806"/>
          </a:xfrm>
          <a:prstGeom prst="rect">
            <a:avLst/>
          </a:prstGeom>
        </p:spPr>
      </p:pic>
      <p:pic>
        <p:nvPicPr>
          <p:cNvPr id="40" name="Graphic 39" descr="Music note">
            <a:extLst>
              <a:ext uri="{FF2B5EF4-FFF2-40B4-BE49-F238E27FC236}">
                <a16:creationId xmlns:a16="http://schemas.microsoft.com/office/drawing/2014/main" id="{E8250AB7-4D1E-4ACB-A286-04DAD3F8BF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25761" y="3016324"/>
            <a:ext cx="330931" cy="330931"/>
          </a:xfrm>
          <a:prstGeom prst="rect">
            <a:avLst/>
          </a:prstGeom>
        </p:spPr>
      </p:pic>
      <p:pic>
        <p:nvPicPr>
          <p:cNvPr id="41" name="Graphic 40" descr="Film strip">
            <a:extLst>
              <a:ext uri="{FF2B5EF4-FFF2-40B4-BE49-F238E27FC236}">
                <a16:creationId xmlns:a16="http://schemas.microsoft.com/office/drawing/2014/main" id="{A8C7D2FA-FB64-4436-B2B1-B894FB3C4B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93384" y="2987402"/>
            <a:ext cx="389301" cy="389301"/>
          </a:xfrm>
          <a:prstGeom prst="rect">
            <a:avLst/>
          </a:prstGeom>
        </p:spPr>
      </p:pic>
      <p:pic>
        <p:nvPicPr>
          <p:cNvPr id="46" name="Graphic 45" descr="Paperclip">
            <a:extLst>
              <a:ext uri="{FF2B5EF4-FFF2-40B4-BE49-F238E27FC236}">
                <a16:creationId xmlns:a16="http://schemas.microsoft.com/office/drawing/2014/main" id="{13E4CD6A-2324-4E76-A3C8-E4E50A56E94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57512" y="2993963"/>
            <a:ext cx="389300" cy="3893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F1E146D-FC21-457D-AC51-638FCDEFAD42}"/>
              </a:ext>
            </a:extLst>
          </p:cNvPr>
          <p:cNvSpPr/>
          <p:nvPr/>
        </p:nvSpPr>
        <p:spPr>
          <a:xfrm>
            <a:off x="3093669" y="3560097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 descr="Pencil Icon Clip Art Download - Transparent Background Pencil Icon Png  (#40026) - PinClipart">
            <a:extLst>
              <a:ext uri="{FF2B5EF4-FFF2-40B4-BE49-F238E27FC236}">
                <a16:creationId xmlns:a16="http://schemas.microsoft.com/office/drawing/2014/main" id="{C5C02CFA-B1D1-416C-ADE3-538AB8D2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627" b="90196" l="10000" r="90000">
                        <a14:foregroundMark x1="26477" y1="90392" x2="26477" y2="90392"/>
                        <a14:foregroundMark x1="67955" y1="8627" x2="67955" y2="8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80" y="3006607"/>
            <a:ext cx="574819" cy="3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9AD596D-D285-46C8-A5D7-A2E1FB0556CE}"/>
              </a:ext>
            </a:extLst>
          </p:cNvPr>
          <p:cNvSpPr/>
          <p:nvPr/>
        </p:nvSpPr>
        <p:spPr>
          <a:xfrm>
            <a:off x="2995450" y="2934184"/>
            <a:ext cx="1727362" cy="571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Multi Media Files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62F92F-7944-491F-862F-F95215D611D1}"/>
              </a:ext>
            </a:extLst>
          </p:cNvPr>
          <p:cNvSpPr/>
          <p:nvPr/>
        </p:nvSpPr>
        <p:spPr>
          <a:xfrm>
            <a:off x="4183784" y="3553397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D2D886-4698-4C8E-BA85-7F9E167CB81C}"/>
              </a:ext>
            </a:extLst>
          </p:cNvPr>
          <p:cNvSpPr/>
          <p:nvPr/>
        </p:nvSpPr>
        <p:spPr>
          <a:xfrm>
            <a:off x="5283890" y="3547638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A8B58C-B2A0-47AC-B8CC-4F152D7D5B17}"/>
              </a:ext>
            </a:extLst>
          </p:cNvPr>
          <p:cNvSpPr/>
          <p:nvPr/>
        </p:nvSpPr>
        <p:spPr>
          <a:xfrm>
            <a:off x="6383996" y="3547638"/>
            <a:ext cx="999501" cy="374570"/>
          </a:xfrm>
          <a:prstGeom prst="rect">
            <a:avLst/>
          </a:prstGeom>
          <a:blipFill>
            <a:blip r:embed="rId2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E192B46-0F70-4DCA-B747-1D859AD4A9C3}"/>
              </a:ext>
            </a:extLst>
          </p:cNvPr>
          <p:cNvSpPr/>
          <p:nvPr/>
        </p:nvSpPr>
        <p:spPr>
          <a:xfrm>
            <a:off x="2774837" y="2164160"/>
            <a:ext cx="813846" cy="609599"/>
          </a:xfrm>
          <a:prstGeom prst="round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D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DEVELOP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DA26B30-0F32-42AB-B5FE-5C984AB748FD}"/>
              </a:ext>
            </a:extLst>
          </p:cNvPr>
          <p:cNvSpPr/>
          <p:nvPr/>
        </p:nvSpPr>
        <p:spPr>
          <a:xfrm>
            <a:off x="3752440" y="2151497"/>
            <a:ext cx="813846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N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700" b="1" i="1" dirty="0">
                <a:solidFill>
                  <a:schemeClr val="tx1"/>
                </a:solidFill>
              </a:rPr>
              <a:t>NEGOTIATION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315AED1-66B5-4408-87C2-26CEA67CBF40}"/>
              </a:ext>
            </a:extLst>
          </p:cNvPr>
          <p:cNvSpPr/>
          <p:nvPr/>
        </p:nvSpPr>
        <p:spPr>
          <a:xfrm>
            <a:off x="4730042" y="2151497"/>
            <a:ext cx="925693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F</a:t>
            </a:r>
            <a:endParaRPr lang="en-US" sz="500" b="1" i="1" dirty="0">
              <a:solidFill>
                <a:schemeClr val="tx1"/>
              </a:solidFill>
            </a:endParaRPr>
          </a:p>
          <a:p>
            <a:pPr algn="ctr"/>
            <a:r>
              <a:rPr lang="en-US" sz="800" b="1" i="1" dirty="0">
                <a:solidFill>
                  <a:schemeClr val="tx1"/>
                </a:solidFill>
              </a:rPr>
              <a:t>FINALIZATION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4F4109C-CA83-4070-A629-5D01CF147EF2}"/>
              </a:ext>
            </a:extLst>
          </p:cNvPr>
          <p:cNvSpPr/>
          <p:nvPr/>
        </p:nvSpPr>
        <p:spPr>
          <a:xfrm>
            <a:off x="5770334" y="2151497"/>
            <a:ext cx="925693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SALE WON</a:t>
            </a:r>
            <a:endParaRPr lang="en-US" sz="800" b="1" i="1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39683F0-B674-434B-884D-FC3AC2DDB353}"/>
              </a:ext>
            </a:extLst>
          </p:cNvPr>
          <p:cNvSpPr/>
          <p:nvPr/>
        </p:nvSpPr>
        <p:spPr>
          <a:xfrm>
            <a:off x="6788743" y="2151497"/>
            <a:ext cx="925693" cy="6095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SALE LOST</a:t>
            </a:r>
            <a:endParaRPr lang="en-US" sz="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3" name="Object 72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8CD76088-7B9B-4703-9DF8-A100E27D0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32358"/>
              </p:ext>
            </p:extLst>
          </p:nvPr>
        </p:nvGraphicFramePr>
        <p:xfrm>
          <a:off x="7916440" y="1561764"/>
          <a:ext cx="4635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4" imgW="13201518" imgH="4429159" progId="Excel.Sheet.12">
                  <p:embed/>
                </p:oleObj>
              </mc:Choice>
              <mc:Fallback>
                <p:oleObj name="Worksheet" r:id="rId24" imgW="13201518" imgH="4429159" progId="Excel.Sheet.12">
                  <p:embed/>
                  <p:pic>
                    <p:nvPicPr>
                      <p:cNvPr id="73" name="Object 72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8CD76088-7B9B-4703-9DF8-A100E27D04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16440" y="1561764"/>
                        <a:ext cx="463550" cy="73977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2" descr="phone icon - LINEEX">
            <a:extLst>
              <a:ext uri="{FF2B5EF4-FFF2-40B4-BE49-F238E27FC236}">
                <a16:creationId xmlns:a16="http://schemas.microsoft.com/office/drawing/2014/main" id="{49DF8C3B-9512-4B6B-B4BB-F5A1B468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97" y="3025042"/>
            <a:ext cx="389300" cy="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7D420107-C408-47A3-8DC1-B3D4EA91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7279" y="1032421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4A5871F6-4742-45D8-88F5-4C37E6A3BE3B}"/>
              </a:ext>
            </a:extLst>
          </p:cNvPr>
          <p:cNvSpPr/>
          <p:nvPr/>
        </p:nvSpPr>
        <p:spPr>
          <a:xfrm>
            <a:off x="3765679" y="947529"/>
            <a:ext cx="1769728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58E20C"/>
                </a:solidFill>
              </a:rPr>
              <a:t>Mr. Jim- E00102</a:t>
            </a:r>
          </a:p>
        </p:txBody>
      </p:sp>
      <p:pic>
        <p:nvPicPr>
          <p:cNvPr id="77" name="Picture 38" descr="Icon-for-sales-engineer-in-trivandrum-kerala | Controls &amp; Schematics">
            <a:extLst>
              <a:ext uri="{FF2B5EF4-FFF2-40B4-BE49-F238E27FC236}">
                <a16:creationId xmlns:a16="http://schemas.microsoft.com/office/drawing/2014/main" id="{A52E960B-443A-4016-A292-859C6361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499459" cy="4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45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D57360-D551-44C2-A4FE-3F43216747A5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Publishing Calendar Animation By Laura Weiss Dribbble Calendar - LowGif">
            <a:extLst>
              <a:ext uri="{FF2B5EF4-FFF2-40B4-BE49-F238E27FC236}">
                <a16:creationId xmlns:a16="http://schemas.microsoft.com/office/drawing/2014/main" id="{22B7E1F2-EB9C-471E-ACEC-CD4DEDCF2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60" y="2173118"/>
            <a:ext cx="7003540" cy="37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688533-60D1-4B40-BA4B-780EB060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43"/>
          <a:stretch/>
        </p:blipFill>
        <p:spPr>
          <a:xfrm>
            <a:off x="400560" y="1371600"/>
            <a:ext cx="1580640" cy="503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399C4-B092-4E5F-92D2-F274843457D9}"/>
              </a:ext>
            </a:extLst>
          </p:cNvPr>
          <p:cNvSpPr/>
          <p:nvPr/>
        </p:nvSpPr>
        <p:spPr>
          <a:xfrm>
            <a:off x="2562480" y="1600200"/>
            <a:ext cx="139992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Hub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E6FF38-7EC3-463B-8B48-262C250EFF0E}"/>
              </a:ext>
            </a:extLst>
          </p:cNvPr>
          <p:cNvSpPr/>
          <p:nvPr/>
        </p:nvSpPr>
        <p:spPr>
          <a:xfrm>
            <a:off x="233388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37F24-2739-4AE8-B014-71CF57E0BD64}"/>
              </a:ext>
            </a:extLst>
          </p:cNvPr>
          <p:cNvSpPr/>
          <p:nvPr/>
        </p:nvSpPr>
        <p:spPr>
          <a:xfrm>
            <a:off x="4191000" y="1676400"/>
            <a:ext cx="153962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Date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6B4B50-B7BE-4CCE-B74B-B7270F45CB25}"/>
              </a:ext>
            </a:extLst>
          </p:cNvPr>
          <p:cNvSpPr/>
          <p:nvPr/>
        </p:nvSpPr>
        <p:spPr>
          <a:xfrm>
            <a:off x="402298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728F1-DC39-4041-B12C-FCD1794802CF}"/>
              </a:ext>
            </a:extLst>
          </p:cNvPr>
          <p:cNvSpPr/>
          <p:nvPr/>
        </p:nvSpPr>
        <p:spPr>
          <a:xfrm>
            <a:off x="5959220" y="1676400"/>
            <a:ext cx="2575180" cy="13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 By Team Manager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FC32BA-7E73-406C-83DD-AC24BF82609F}"/>
              </a:ext>
            </a:extLst>
          </p:cNvPr>
          <p:cNvSpPr/>
          <p:nvPr/>
        </p:nvSpPr>
        <p:spPr>
          <a:xfrm>
            <a:off x="5791200" y="1661478"/>
            <a:ext cx="18072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748EE-865C-410E-8910-A39DC893FC1B}"/>
              </a:ext>
            </a:extLst>
          </p:cNvPr>
          <p:cNvSpPr/>
          <p:nvPr/>
        </p:nvSpPr>
        <p:spPr>
          <a:xfrm>
            <a:off x="435902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01617-36B7-4767-A39E-7A0FAD9039B2}"/>
              </a:ext>
            </a:extLst>
          </p:cNvPr>
          <p:cNvSpPr/>
          <p:nvPr/>
        </p:nvSpPr>
        <p:spPr>
          <a:xfrm>
            <a:off x="683844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F4F712-E4DB-4953-9BF8-AABBDBBA63D9}"/>
              </a:ext>
            </a:extLst>
          </p:cNvPr>
          <p:cNvSpPr/>
          <p:nvPr/>
        </p:nvSpPr>
        <p:spPr>
          <a:xfrm>
            <a:off x="2693350" y="1913911"/>
            <a:ext cx="1127380" cy="21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0BCEF-03DD-44EC-8AB0-98B4209DBA6E}"/>
              </a:ext>
            </a:extLst>
          </p:cNvPr>
          <p:cNvSpPr/>
          <p:nvPr/>
        </p:nvSpPr>
        <p:spPr>
          <a:xfrm>
            <a:off x="228600" y="1905000"/>
            <a:ext cx="139992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JAN - 2021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67CA7B-7E06-4639-BA88-B805E68AD159}"/>
              </a:ext>
            </a:extLst>
          </p:cNvPr>
          <p:cNvSpPr/>
          <p:nvPr/>
        </p:nvSpPr>
        <p:spPr>
          <a:xfrm>
            <a:off x="76200" y="685800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32259B1-4A1B-4255-8A3D-1AADBBBBB168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MANAGER – CALENDER VIEW</a:t>
            </a:r>
          </a:p>
        </p:txBody>
      </p:sp>
    </p:spTree>
    <p:extLst>
      <p:ext uri="{BB962C8B-B14F-4D97-AF65-F5344CB8AC3E}">
        <p14:creationId xmlns:p14="http://schemas.microsoft.com/office/powerpoint/2010/main" val="22670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AE703-B50B-4F2E-91E0-9CD3A90A3C37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5B857F-55E4-4DE6-AE72-37048594A95A}"/>
              </a:ext>
            </a:extLst>
          </p:cNvPr>
          <p:cNvSpPr/>
          <p:nvPr/>
        </p:nvSpPr>
        <p:spPr>
          <a:xfrm>
            <a:off x="2133600" y="838200"/>
            <a:ext cx="5410200" cy="3947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SALE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6493F-5E52-432F-9E10-34B3A4B8F066}"/>
              </a:ext>
            </a:extLst>
          </p:cNvPr>
          <p:cNvSpPr/>
          <p:nvPr/>
        </p:nvSpPr>
        <p:spPr>
          <a:xfrm>
            <a:off x="762000" y="3568928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Response Time </a:t>
            </a:r>
          </a:p>
          <a:p>
            <a:pPr algn="ctr"/>
            <a:r>
              <a:rPr lang="en-US" sz="1100" b="1" dirty="0"/>
              <a:t>Line Issues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75D85F0-71FA-4783-B289-7A4CF4371B4A}"/>
              </a:ext>
            </a:extLst>
          </p:cNvPr>
          <p:cNvGraphicFramePr>
            <a:graphicFrameLocks/>
          </p:cNvGraphicFramePr>
          <p:nvPr/>
        </p:nvGraphicFramePr>
        <p:xfrm>
          <a:off x="-269476" y="2057400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6BBAEBD-1C01-492D-AA74-287E0D68539D}"/>
              </a:ext>
            </a:extLst>
          </p:cNvPr>
          <p:cNvSpPr/>
          <p:nvPr/>
        </p:nvSpPr>
        <p:spPr>
          <a:xfrm rot="20295654">
            <a:off x="1424407" y="2363558"/>
            <a:ext cx="122986" cy="7202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417EA5-2B7A-4261-9E49-32D246E6CAEE}"/>
              </a:ext>
            </a:extLst>
          </p:cNvPr>
          <p:cNvSpPr/>
          <p:nvPr/>
        </p:nvSpPr>
        <p:spPr>
          <a:xfrm>
            <a:off x="762000" y="842473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07/11/2020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3882A1-99B5-4F0B-A79C-6585EEA54AAF}"/>
              </a:ext>
            </a:extLst>
          </p:cNvPr>
          <p:cNvSpPr/>
          <p:nvPr/>
        </p:nvSpPr>
        <p:spPr>
          <a:xfrm>
            <a:off x="1366123" y="2952858"/>
            <a:ext cx="587579" cy="2907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87A2B9-220C-4175-80DD-18D850326680}"/>
              </a:ext>
            </a:extLst>
          </p:cNvPr>
          <p:cNvSpPr/>
          <p:nvPr/>
        </p:nvSpPr>
        <p:spPr>
          <a:xfrm>
            <a:off x="457200" y="838200"/>
            <a:ext cx="304800" cy="28671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7F76B7-5A3B-44B4-AF0B-3B880FCD50A9}"/>
              </a:ext>
            </a:extLst>
          </p:cNvPr>
          <p:cNvSpPr/>
          <p:nvPr/>
        </p:nvSpPr>
        <p:spPr>
          <a:xfrm>
            <a:off x="734073" y="902077"/>
            <a:ext cx="1524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B050"/>
                </a:solidFill>
              </a:rPr>
              <a:t>Live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C8778F-A53D-4B30-91CB-8EB6BA6B8721}"/>
              </a:ext>
            </a:extLst>
          </p:cNvPr>
          <p:cNvSpPr/>
          <p:nvPr/>
        </p:nvSpPr>
        <p:spPr>
          <a:xfrm>
            <a:off x="3429000" y="1716521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Converted to Sale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E8692D-9721-4929-9657-6E90DCEDD556}"/>
              </a:ext>
            </a:extLst>
          </p:cNvPr>
          <p:cNvGrpSpPr/>
          <p:nvPr/>
        </p:nvGrpSpPr>
        <p:grpSpPr>
          <a:xfrm>
            <a:off x="-393085" y="4201177"/>
            <a:ext cx="4023078" cy="2833256"/>
            <a:chOff x="2308696" y="2576944"/>
            <a:chExt cx="4023078" cy="2833256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D9603AD6-D882-4E12-8A66-23760094335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8696" y="3000579"/>
            <a:ext cx="4023078" cy="2409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B132FEB-FF6B-4EF8-B051-95FBB96B2128}"/>
                </a:ext>
              </a:extLst>
            </p:cNvPr>
            <p:cNvSpPr/>
            <p:nvPr/>
          </p:nvSpPr>
          <p:spPr>
            <a:xfrm>
              <a:off x="4065655" y="3898313"/>
              <a:ext cx="587579" cy="29070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7F7E3D-562C-49FA-9B0D-2D82662289D1}"/>
                </a:ext>
              </a:extLst>
            </p:cNvPr>
            <p:cNvSpPr/>
            <p:nvPr/>
          </p:nvSpPr>
          <p:spPr>
            <a:xfrm>
              <a:off x="3405835" y="2576944"/>
              <a:ext cx="1828800" cy="362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Prospects Available</a:t>
              </a:r>
            </a:p>
            <a:p>
              <a:pPr algn="ctr"/>
              <a:r>
                <a:rPr lang="en-US" sz="1100" b="1" dirty="0"/>
                <a:t>( Year To Date )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BC01103-C9C2-455E-8709-2683BE52DF1B}"/>
                </a:ext>
              </a:extLst>
            </p:cNvPr>
            <p:cNvSpPr/>
            <p:nvPr/>
          </p:nvSpPr>
          <p:spPr>
            <a:xfrm rot="16438573">
              <a:off x="3712228" y="3646441"/>
              <a:ext cx="122986" cy="720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DA7E4DDE-917A-47ED-9679-E4E7E000A0B5}"/>
              </a:ext>
            </a:extLst>
          </p:cNvPr>
          <p:cNvSpPr/>
          <p:nvPr/>
        </p:nvSpPr>
        <p:spPr>
          <a:xfrm>
            <a:off x="1" y="52130"/>
            <a:ext cx="6794428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DashBoard</a:t>
            </a:r>
            <a:r>
              <a:rPr lang="en-US" sz="2800" b="1" dirty="0">
                <a:solidFill>
                  <a:schemeClr val="tx1"/>
                </a:solidFill>
              </a:rPr>
              <a:t> - Sale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B12818-C7C6-48E5-97F7-DA3DF1958CB7}"/>
              </a:ext>
            </a:extLst>
          </p:cNvPr>
          <p:cNvSpPr/>
          <p:nvPr/>
        </p:nvSpPr>
        <p:spPr>
          <a:xfrm>
            <a:off x="717334" y="1676400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Prospects Available</a:t>
            </a:r>
          </a:p>
          <a:p>
            <a:pPr algn="ctr"/>
            <a:r>
              <a:rPr lang="en-US" sz="1100" b="1" dirty="0"/>
              <a:t>( Month to Date 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02CA8A-C377-4BAE-A5A5-73B027F64A1C}"/>
              </a:ext>
            </a:extLst>
          </p:cNvPr>
          <p:cNvSpPr/>
          <p:nvPr/>
        </p:nvSpPr>
        <p:spPr>
          <a:xfrm>
            <a:off x="838200" y="3448609"/>
            <a:ext cx="2051709" cy="550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6734FE2-2531-4486-BC32-9E984FC3FBFF}"/>
              </a:ext>
            </a:extLst>
          </p:cNvPr>
          <p:cNvGrpSpPr/>
          <p:nvPr/>
        </p:nvGrpSpPr>
        <p:grpSpPr>
          <a:xfrm>
            <a:off x="2453922" y="4177144"/>
            <a:ext cx="4023078" cy="2833256"/>
            <a:chOff x="2308696" y="2576944"/>
            <a:chExt cx="4023078" cy="2833256"/>
          </a:xfrm>
        </p:grpSpPr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1890AE3E-7EC5-4F0C-9B4E-F48427DAD55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8696" y="3000579"/>
            <a:ext cx="4023078" cy="2409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B7B32D3-F1E8-44AD-B05C-63D871EC4F81}"/>
                </a:ext>
              </a:extLst>
            </p:cNvPr>
            <p:cNvSpPr/>
            <p:nvPr/>
          </p:nvSpPr>
          <p:spPr>
            <a:xfrm>
              <a:off x="4065655" y="3898313"/>
              <a:ext cx="612910" cy="27943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12800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7ED0CD-460C-4728-AD3D-123DC84F7EC3}"/>
                </a:ext>
              </a:extLst>
            </p:cNvPr>
            <p:cNvSpPr/>
            <p:nvPr/>
          </p:nvSpPr>
          <p:spPr>
            <a:xfrm>
              <a:off x="3405835" y="2576944"/>
              <a:ext cx="1828800" cy="3629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Converted to Sale</a:t>
              </a:r>
            </a:p>
            <a:p>
              <a:pPr algn="ctr"/>
              <a:endParaRPr lang="en-US" sz="1100" b="1" dirty="0"/>
            </a:p>
            <a:p>
              <a:pPr algn="ctr"/>
              <a:r>
                <a:rPr lang="en-US" sz="1100" b="1" dirty="0"/>
                <a:t>( Year To Date )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81E7CCE1-0CB5-4350-BAB4-9474C4D25CD3}"/>
                </a:ext>
              </a:extLst>
            </p:cNvPr>
            <p:cNvSpPr/>
            <p:nvPr/>
          </p:nvSpPr>
          <p:spPr>
            <a:xfrm rot="1881681">
              <a:off x="4508185" y="3264509"/>
              <a:ext cx="122986" cy="720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F20D4893-E290-4A91-9F8B-5AC63DC3AB4C}"/>
              </a:ext>
            </a:extLst>
          </p:cNvPr>
          <p:cNvGraphicFramePr>
            <a:graphicFrameLocks/>
          </p:cNvGraphicFramePr>
          <p:nvPr/>
        </p:nvGraphicFramePr>
        <p:xfrm>
          <a:off x="5211109" y="2096348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993F492B-FE84-4695-8CAB-E5400A8458BE}"/>
              </a:ext>
            </a:extLst>
          </p:cNvPr>
          <p:cNvSpPr/>
          <p:nvPr/>
        </p:nvSpPr>
        <p:spPr>
          <a:xfrm rot="19460452">
            <a:off x="6884181" y="2455238"/>
            <a:ext cx="91249" cy="6596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6FA5683-3B77-4EBF-94A5-85F22B0BA5AF}"/>
              </a:ext>
            </a:extLst>
          </p:cNvPr>
          <p:cNvSpPr/>
          <p:nvPr/>
        </p:nvSpPr>
        <p:spPr>
          <a:xfrm>
            <a:off x="6340525" y="1835494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Prospect to Sale Ratio</a:t>
            </a:r>
          </a:p>
          <a:p>
            <a:pPr algn="ctr"/>
            <a:r>
              <a:rPr lang="en-US" sz="1100" b="1" dirty="0"/>
              <a:t>Month to Date )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B535-3123-4AFD-A40F-DF3D4987073C}"/>
              </a:ext>
            </a:extLst>
          </p:cNvPr>
          <p:cNvSpPr/>
          <p:nvPr/>
        </p:nvSpPr>
        <p:spPr>
          <a:xfrm>
            <a:off x="6861289" y="3074626"/>
            <a:ext cx="587579" cy="20447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2.8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609DAC7-D767-43BF-8FAE-76EF62EEC600}"/>
              </a:ext>
            </a:extLst>
          </p:cNvPr>
          <p:cNvGraphicFramePr>
            <a:graphicFrameLocks/>
          </p:cNvGraphicFramePr>
          <p:nvPr/>
        </p:nvGraphicFramePr>
        <p:xfrm>
          <a:off x="5105400" y="4537785"/>
          <a:ext cx="4079476" cy="239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DDA7D412-9EAF-4147-8509-E086E204A5D5}"/>
              </a:ext>
            </a:extLst>
          </p:cNvPr>
          <p:cNvSpPr/>
          <p:nvPr/>
        </p:nvSpPr>
        <p:spPr>
          <a:xfrm rot="2359542">
            <a:off x="7315136" y="5019529"/>
            <a:ext cx="95511" cy="68595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B8F137-85B2-42F2-BEB3-53574870092F}"/>
              </a:ext>
            </a:extLst>
          </p:cNvPr>
          <p:cNvSpPr/>
          <p:nvPr/>
        </p:nvSpPr>
        <p:spPr>
          <a:xfrm>
            <a:off x="6234816" y="4191000"/>
            <a:ext cx="1914216" cy="37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Prospect to Sale Ratio</a:t>
            </a:r>
          </a:p>
          <a:p>
            <a:pPr algn="ctr"/>
            <a:r>
              <a:rPr lang="en-US" sz="1100" b="1" dirty="0"/>
              <a:t>( Year  to Date 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6A9071C-743B-4963-9CBC-F380173681C0}"/>
              </a:ext>
            </a:extLst>
          </p:cNvPr>
          <p:cNvSpPr/>
          <p:nvPr/>
        </p:nvSpPr>
        <p:spPr>
          <a:xfrm>
            <a:off x="6755580" y="5599805"/>
            <a:ext cx="615023" cy="21263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5.5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DEF1A7-2B75-45E3-B705-41FD96171CE9}"/>
              </a:ext>
            </a:extLst>
          </p:cNvPr>
          <p:cNvSpPr/>
          <p:nvPr/>
        </p:nvSpPr>
        <p:spPr>
          <a:xfrm>
            <a:off x="2484564" y="1295400"/>
            <a:ext cx="968177" cy="1867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llout: Bent Line 40">
            <a:extLst>
              <a:ext uri="{FF2B5EF4-FFF2-40B4-BE49-F238E27FC236}">
                <a16:creationId xmlns:a16="http://schemas.microsoft.com/office/drawing/2014/main" id="{0DDC8FAF-D846-4499-86C4-D420FCAEBAFD}"/>
              </a:ext>
            </a:extLst>
          </p:cNvPr>
          <p:cNvSpPr/>
          <p:nvPr/>
        </p:nvSpPr>
        <p:spPr>
          <a:xfrm>
            <a:off x="5028639" y="1149913"/>
            <a:ext cx="1395284" cy="877976"/>
          </a:xfrm>
          <a:prstGeom prst="borderCallout2">
            <a:avLst>
              <a:gd name="adj1" fmla="val 32854"/>
              <a:gd name="adj2" fmla="val -3213"/>
              <a:gd name="adj3" fmla="val 33396"/>
              <a:gd name="adj4" fmla="val -29978"/>
              <a:gd name="adj5" fmla="val 35777"/>
              <a:gd name="adj6" fmla="val -126839"/>
            </a:avLst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Sales  Engineer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Sub 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Customer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6E46532-74CA-4ACB-AA5C-6C2CFA0EC1BA}"/>
              </a:ext>
            </a:extLst>
          </p:cNvPr>
          <p:cNvSpPr/>
          <p:nvPr/>
        </p:nvSpPr>
        <p:spPr>
          <a:xfrm rot="10800000">
            <a:off x="3163411" y="1336340"/>
            <a:ext cx="328060" cy="14577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Bent Line 45">
            <a:extLst>
              <a:ext uri="{FF2B5EF4-FFF2-40B4-BE49-F238E27FC236}">
                <a16:creationId xmlns:a16="http://schemas.microsoft.com/office/drawing/2014/main" id="{C1D194CB-3B08-44F5-9891-74A056481D6A}"/>
              </a:ext>
            </a:extLst>
          </p:cNvPr>
          <p:cNvSpPr/>
          <p:nvPr/>
        </p:nvSpPr>
        <p:spPr>
          <a:xfrm>
            <a:off x="7370603" y="1042589"/>
            <a:ext cx="1395284" cy="7095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061"/>
              <a:gd name="adj6" fmla="val -79735"/>
            </a:avLst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50" b="1" dirty="0"/>
              <a:t>Combination of Sales Engineers, Hubs and Sub Hubs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5E652D8-BE33-422B-9F1C-B3AAB18DAAA1}"/>
              </a:ext>
            </a:extLst>
          </p:cNvPr>
          <p:cNvSpPr/>
          <p:nvPr/>
        </p:nvSpPr>
        <p:spPr>
          <a:xfrm>
            <a:off x="1023682" y="1300213"/>
            <a:ext cx="968177" cy="1867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52C5DC2-75AA-4DDB-8EF5-41677BEFEA5C}"/>
              </a:ext>
            </a:extLst>
          </p:cNvPr>
          <p:cNvSpPr/>
          <p:nvPr/>
        </p:nvSpPr>
        <p:spPr>
          <a:xfrm rot="10800000">
            <a:off x="1702529" y="1341153"/>
            <a:ext cx="328060" cy="14577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3FE111-DEE4-4774-8FA0-71C53F612B1B}"/>
              </a:ext>
            </a:extLst>
          </p:cNvPr>
          <p:cNvSpPr/>
          <p:nvPr/>
        </p:nvSpPr>
        <p:spPr>
          <a:xfrm>
            <a:off x="661758" y="1066800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SELECT MONTH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B3D17D-873A-459C-8A86-4D6D0A05CEC5}"/>
              </a:ext>
            </a:extLst>
          </p:cNvPr>
          <p:cNvSpPr/>
          <p:nvPr/>
        </p:nvSpPr>
        <p:spPr>
          <a:xfrm>
            <a:off x="3622276" y="3550409"/>
            <a:ext cx="1828800" cy="362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Response Time </a:t>
            </a:r>
          </a:p>
          <a:p>
            <a:pPr algn="ctr"/>
            <a:r>
              <a:rPr lang="en-US" sz="1100" b="1" dirty="0"/>
              <a:t>Line Issues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0E1FAB0-D7A3-44D7-AA1E-0274A8391C10}"/>
              </a:ext>
            </a:extLst>
          </p:cNvPr>
          <p:cNvGraphicFramePr>
            <a:graphicFrameLocks/>
          </p:cNvGraphicFramePr>
          <p:nvPr/>
        </p:nvGraphicFramePr>
        <p:xfrm>
          <a:off x="2590800" y="2038881"/>
          <a:ext cx="3897441" cy="23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2A75CAF-D606-4DA0-897F-EC9BC16B740B}"/>
              </a:ext>
            </a:extLst>
          </p:cNvPr>
          <p:cNvSpPr/>
          <p:nvPr/>
        </p:nvSpPr>
        <p:spPr>
          <a:xfrm rot="20295654">
            <a:off x="4284683" y="2345039"/>
            <a:ext cx="122986" cy="7202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93A7663-F415-47FE-9ABC-9432C4E175F6}"/>
              </a:ext>
            </a:extLst>
          </p:cNvPr>
          <p:cNvSpPr/>
          <p:nvPr/>
        </p:nvSpPr>
        <p:spPr>
          <a:xfrm>
            <a:off x="4226399" y="2934339"/>
            <a:ext cx="587579" cy="2907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5C950C-3906-42AA-82C2-AF7E38794371}"/>
              </a:ext>
            </a:extLst>
          </p:cNvPr>
          <p:cNvSpPr/>
          <p:nvPr/>
        </p:nvSpPr>
        <p:spPr>
          <a:xfrm>
            <a:off x="3698476" y="3430090"/>
            <a:ext cx="2051709" cy="550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35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2947695" y="1828800"/>
            <a:ext cx="3248646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In-Progress View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18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389A9-66C4-4079-B8F4-5A05C5B82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0101"/>
          <a:stretch/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72760" y="11992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9D29CA-B104-48A8-8E51-1BD51ACE532F}"/>
              </a:ext>
            </a:extLst>
          </p:cNvPr>
          <p:cNvSpPr/>
          <p:nvPr/>
        </p:nvSpPr>
        <p:spPr>
          <a:xfrm>
            <a:off x="7311163" y="129364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CB964B-6EF3-4A8B-AA7B-408FC41EE798}"/>
              </a:ext>
            </a:extLst>
          </p:cNvPr>
          <p:cNvGrpSpPr/>
          <p:nvPr/>
        </p:nvGrpSpPr>
        <p:grpSpPr>
          <a:xfrm>
            <a:off x="7424986" y="1942628"/>
            <a:ext cx="1754215" cy="420857"/>
            <a:chOff x="7424986" y="1942628"/>
            <a:chExt cx="1754215" cy="420857"/>
          </a:xfrm>
        </p:grpSpPr>
        <p:pic>
          <p:nvPicPr>
            <p:cNvPr id="16" name="Picture 6" descr="Free Excel Icon Transparent, Download Free Clip Art, Free Clip Art on  Clipart Library">
              <a:extLst>
                <a:ext uri="{FF2B5EF4-FFF2-40B4-BE49-F238E27FC236}">
                  <a16:creationId xmlns:a16="http://schemas.microsoft.com/office/drawing/2014/main" id="{B0E97ACF-AD4F-4FB0-8575-F610AFCC2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2" b="93581" l="9961" r="89844">
                          <a14:foregroundMark x1="29688" y1="32770" x2="29688" y2="32770"/>
                          <a14:foregroundMark x1="31836" y1="4392" x2="31836" y2="4392"/>
                          <a14:foregroundMark x1="56055" y1="93581" x2="56055" y2="93581"/>
                          <a14:foregroundMark x1="54102" y1="52703" x2="54102" y2="52703"/>
                          <a14:foregroundMark x1="41211" y1="18919" x2="41211" y2="18919"/>
                          <a14:foregroundMark x1="37500" y1="85473" x2="37500" y2="85473"/>
                          <a14:foregroundMark x1="57422" y1="82770" x2="57422" y2="82770"/>
                          <a14:foregroundMark x1="65625" y1="76351" x2="65625" y2="76351"/>
                          <a14:foregroundMark x1="67773" y1="41216" x2="67773" y2="41216"/>
                          <a14:foregroundMark x1="64648" y1="37838" x2="64648" y2="37838"/>
                          <a14:foregroundMark x1="64648" y1="37838" x2="64648" y2="37838"/>
                          <a14:foregroundMark x1="64648" y1="37838" x2="64648" y2="37838"/>
                          <a14:foregroundMark x1="64063" y1="46622" x2="64063" y2="46622"/>
                          <a14:foregroundMark x1="64063" y1="46622" x2="64063" y2="46622"/>
                          <a14:foregroundMark x1="64063" y1="46622" x2="64063" y2="46622"/>
                          <a14:foregroundMark x1="66797" y1="8784" x2="66797" y2="8784"/>
                          <a14:backgroundMark x1="67773" y1="5405" x2="67773" y2="5405"/>
                          <a14:backgroundMark x1="68750" y1="8108" x2="68750" y2="8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6" r="27366"/>
            <a:stretch/>
          </p:blipFill>
          <p:spPr bwMode="auto">
            <a:xfrm>
              <a:off x="8569183" y="2001728"/>
              <a:ext cx="167507" cy="2202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3" name="Rectangl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4C241F3-93EE-434F-989D-5B8CE701F9EA}"/>
                </a:ext>
              </a:extLst>
            </p:cNvPr>
            <p:cNvSpPr/>
            <p:nvPr/>
          </p:nvSpPr>
          <p:spPr>
            <a:xfrm>
              <a:off x="7424986" y="1942628"/>
              <a:ext cx="1754215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Export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90036E-7CFC-463C-92C1-D423BABA6A6B}"/>
              </a:ext>
            </a:extLst>
          </p:cNvPr>
          <p:cNvGraphicFramePr>
            <a:graphicFrameLocks noGrp="1"/>
          </p:cNvGraphicFramePr>
          <p:nvPr/>
        </p:nvGraphicFramePr>
        <p:xfrm>
          <a:off x="328082" y="1942628"/>
          <a:ext cx="8587326" cy="385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333">
                  <a:extLst>
                    <a:ext uri="{9D8B030D-6E8A-4147-A177-3AD203B41FA5}">
                      <a16:colId xmlns:a16="http://schemas.microsoft.com/office/drawing/2014/main" val="1983957604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3286727210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1312528376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981761784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3612165729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2581187607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1359833551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4215369063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2612372352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1650911331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4205960977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3243071197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2254163055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2214067560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264013168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3333782273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355466346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1380550251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611409046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3550980409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4012171268"/>
                    </a:ext>
                  </a:extLst>
                </a:gridCol>
                <a:gridCol w="390333">
                  <a:extLst>
                    <a:ext uri="{9D8B030D-6E8A-4147-A177-3AD203B41FA5}">
                      <a16:colId xmlns:a16="http://schemas.microsoft.com/office/drawing/2014/main" val="1785046738"/>
                    </a:ext>
                  </a:extLst>
                </a:gridCol>
              </a:tblGrid>
              <a:tr h="124147">
                <a:tc gridSpan="2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CALL TO SALE DETAILS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7862"/>
                  </a:ext>
                </a:extLst>
              </a:tr>
              <a:tr h="1241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Sl No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Hub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SUB HUB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DSE Name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WEEK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Sales Target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DSE's Report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TL's Report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ASM's Report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17561"/>
                  </a:ext>
                </a:extLst>
              </a:tr>
              <a:tr h="124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Calls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Leads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Prospects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Sales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62208"/>
                  </a:ext>
                </a:extLst>
              </a:tr>
              <a:tr h="124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W1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W2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W3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W4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Calls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Q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D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N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F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Won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Lost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72851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RAKESH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02066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RAKESH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15567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ROHITH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86188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ROHITH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38714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ROHITH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0.44685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4600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ROHITH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0.8937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98739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ROHITH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51272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RANA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0.74475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01867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RANA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26076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RANA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961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RANA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07191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RANA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13124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AKASH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0.44685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37603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AKASH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0.8937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677368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AKASH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755294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AKASH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0.993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6652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KIRAN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34932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KIRAN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2776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KIRAN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67588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KIRAN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02423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PHILIP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0.5958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85586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SH-2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PHILIP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1.1916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20115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PHILIP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92518"/>
                  </a:ext>
                </a:extLst>
              </a:tr>
              <a:tr h="124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H-6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SH-4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</a:rPr>
                        <a:t>PHILIP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0.74475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34785"/>
                  </a:ext>
                </a:extLst>
              </a:tr>
              <a:tr h="12414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Total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27764"/>
                  </a:ext>
                </a:extLst>
              </a:tr>
              <a:tr h="124147">
                <a:tc gridSpan="9">
                  <a:txBody>
                    <a:bodyPr/>
                    <a:lstStyle/>
                    <a:p>
                      <a:pPr algn="r" rtl="0" fontAlgn="ctr"/>
                      <a:r>
                        <a:rPr lang="en-US" sz="700" u="none" strike="noStrike">
                          <a:effectLst/>
                        </a:rPr>
                        <a:t>Brought Forward / Last Month (Oct'14)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68245"/>
                  </a:ext>
                </a:extLst>
              </a:tr>
              <a:tr h="124147">
                <a:tc gridSpan="9">
                  <a:txBody>
                    <a:bodyPr/>
                    <a:lstStyle/>
                    <a:p>
                      <a:pPr algn="r" rtl="0" fontAlgn="ctr"/>
                      <a:r>
                        <a:rPr lang="en-US" sz="800" u="none" strike="noStrike">
                          <a:effectLst/>
                        </a:rPr>
                        <a:t>Grand Total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1" marR="5601" marT="56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1201"/>
                  </a:ext>
                </a:extLst>
              </a:tr>
            </a:tbl>
          </a:graphicData>
        </a:graphic>
      </p:graphicFrame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7EADC2-20D0-4884-8F01-E73165225BDA}"/>
              </a:ext>
            </a:extLst>
          </p:cNvPr>
          <p:cNvSpPr/>
          <p:nvPr/>
        </p:nvSpPr>
        <p:spPr>
          <a:xfrm>
            <a:off x="0" y="46975"/>
            <a:ext cx="7848599" cy="48689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IN-PROGRESS VIEW SCREEN – LIVE – ACCESS TO ALL TEAM MEMBERS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5C364B-2B8A-494E-A3CB-6B060F7A614F}"/>
              </a:ext>
            </a:extLst>
          </p:cNvPr>
          <p:cNvGrpSpPr/>
          <p:nvPr/>
        </p:nvGrpSpPr>
        <p:grpSpPr>
          <a:xfrm>
            <a:off x="7389785" y="1560343"/>
            <a:ext cx="1754215" cy="420857"/>
            <a:chOff x="7424986" y="1942628"/>
            <a:chExt cx="1754215" cy="420857"/>
          </a:xfrm>
        </p:grpSpPr>
        <p:pic>
          <p:nvPicPr>
            <p:cNvPr id="14" name="Picture 6" descr="Free Excel Icon Transparent, Download Free Clip Art, Free Clip Art on  Clipart Library">
              <a:extLst>
                <a:ext uri="{FF2B5EF4-FFF2-40B4-BE49-F238E27FC236}">
                  <a16:creationId xmlns:a16="http://schemas.microsoft.com/office/drawing/2014/main" id="{0AAB1663-51A1-4D46-9F9F-B087C0646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2" b="93581" l="9961" r="89844">
                          <a14:foregroundMark x1="29688" y1="32770" x2="29688" y2="32770"/>
                          <a14:foregroundMark x1="31836" y1="4392" x2="31836" y2="4392"/>
                          <a14:foregroundMark x1="56055" y1="93581" x2="56055" y2="93581"/>
                          <a14:foregroundMark x1="54102" y1="52703" x2="54102" y2="52703"/>
                          <a14:foregroundMark x1="41211" y1="18919" x2="41211" y2="18919"/>
                          <a14:foregroundMark x1="37500" y1="85473" x2="37500" y2="85473"/>
                          <a14:foregroundMark x1="57422" y1="82770" x2="57422" y2="82770"/>
                          <a14:foregroundMark x1="65625" y1="76351" x2="65625" y2="76351"/>
                          <a14:foregroundMark x1="67773" y1="41216" x2="67773" y2="41216"/>
                          <a14:foregroundMark x1="64648" y1="37838" x2="64648" y2="37838"/>
                          <a14:foregroundMark x1="64648" y1="37838" x2="64648" y2="37838"/>
                          <a14:foregroundMark x1="64648" y1="37838" x2="64648" y2="37838"/>
                          <a14:foregroundMark x1="64063" y1="46622" x2="64063" y2="46622"/>
                          <a14:foregroundMark x1="64063" y1="46622" x2="64063" y2="46622"/>
                          <a14:foregroundMark x1="64063" y1="46622" x2="64063" y2="46622"/>
                          <a14:foregroundMark x1="66797" y1="8784" x2="66797" y2="8784"/>
                          <a14:backgroundMark x1="67773" y1="5405" x2="67773" y2="5405"/>
                          <a14:backgroundMark x1="68750" y1="8108" x2="68750" y2="8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6" r="27366"/>
            <a:stretch/>
          </p:blipFill>
          <p:spPr bwMode="auto">
            <a:xfrm>
              <a:off x="8569183" y="2001728"/>
              <a:ext cx="167507" cy="2202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Rectangle 14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4D7D926-B8E0-4866-A1F8-CC8223BC0AEF}"/>
                </a:ext>
              </a:extLst>
            </p:cNvPr>
            <p:cNvSpPr/>
            <p:nvPr/>
          </p:nvSpPr>
          <p:spPr>
            <a:xfrm>
              <a:off x="7424986" y="1942628"/>
              <a:ext cx="1754215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Export</a:t>
              </a:r>
            </a:p>
          </p:txBody>
        </p:sp>
      </p:grpSp>
      <p:graphicFrame>
        <p:nvGraphicFramePr>
          <p:cNvPr id="6" name="Object 5">
            <a:hlinkClick r:id="" action="ppaction://ole?verb=1" highlightClick="1"/>
            <a:extLst>
              <a:ext uri="{FF2B5EF4-FFF2-40B4-BE49-F238E27FC236}">
                <a16:creationId xmlns:a16="http://schemas.microsoft.com/office/drawing/2014/main" id="{4A0F985E-7A9D-4077-B207-2BECCC3A7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85745"/>
              </p:ext>
            </p:extLst>
          </p:nvPr>
        </p:nvGraphicFramePr>
        <p:xfrm>
          <a:off x="5334000" y="1272205"/>
          <a:ext cx="362836" cy="53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01572" imgH="4791019" progId="Excel.Sheet.12">
                  <p:embed/>
                </p:oleObj>
              </mc:Choice>
              <mc:Fallback>
                <p:oleObj name="Worksheet" r:id="rId6" imgW="12201572" imgH="4791019" progId="Excel.Sheet.12">
                  <p:embed/>
                  <p:pic>
                    <p:nvPicPr>
                      <p:cNvPr id="6" name="Object 5">
                        <a:hlinkClick r:id="" action="ppaction://ole?verb=1" highlightClick="1"/>
                        <a:extLst>
                          <a:ext uri="{FF2B5EF4-FFF2-40B4-BE49-F238E27FC236}">
                            <a16:creationId xmlns:a16="http://schemas.microsoft.com/office/drawing/2014/main" id="{4A0F985E-7A9D-4077-B207-2BECCC3A7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1272205"/>
                        <a:ext cx="362836" cy="536666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187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2419357" y="1828800"/>
            <a:ext cx="4305346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PERFORMANCE REVIEW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878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592B0-2819-4310-8764-FFDE0E51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33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090C4-D18C-4ECB-B9C5-707E104C773C}"/>
              </a:ext>
            </a:extLst>
          </p:cNvPr>
          <p:cNvSpPr/>
          <p:nvPr/>
        </p:nvSpPr>
        <p:spPr>
          <a:xfrm>
            <a:off x="152400" y="990601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C133426-D94D-410D-9533-355E81FAEE3D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GROUP PERFORMANCE TRACKING SCREEN</a:t>
            </a:r>
          </a:p>
        </p:txBody>
      </p:sp>
      <p:sp>
        <p:nvSpPr>
          <p:cNvPr id="68" name="Rectangle 6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CA3BFC-B943-49CD-AA05-CCC270C44141}"/>
              </a:ext>
            </a:extLst>
          </p:cNvPr>
          <p:cNvSpPr/>
          <p:nvPr/>
        </p:nvSpPr>
        <p:spPr>
          <a:xfrm>
            <a:off x="7055375" y="1229500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pic>
        <p:nvPicPr>
          <p:cNvPr id="69" name="Picture 10" descr="Free battery icon Stock Photo - FreeImages.com">
            <a:extLst>
              <a:ext uri="{FF2B5EF4-FFF2-40B4-BE49-F238E27FC236}">
                <a16:creationId xmlns:a16="http://schemas.microsoft.com/office/drawing/2014/main" id="{A0AFA7C6-DF08-4345-B00C-9B629810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422" r="94219">
                        <a14:foregroundMark x1="8438" y1="23333" x2="8438" y2="23333"/>
                        <a14:foregroundMark x1="85938" y1="32083" x2="85938" y2="32083"/>
                        <a14:foregroundMark x1="90000" y1="50278" x2="90000" y2="50278"/>
                        <a14:foregroundMark x1="86484" y1="74583" x2="86484" y2="74583"/>
                        <a14:foregroundMark x1="77422" y1="78611" x2="77422" y2="78611"/>
                        <a14:foregroundMark x1="73906" y1="47778" x2="73906" y2="47778"/>
                        <a14:foregroundMark x1="67969" y1="49028" x2="67969" y2="49028"/>
                        <a14:foregroundMark x1="67422" y1="42083" x2="67422" y2="42083"/>
                        <a14:foregroundMark x1="68125" y1="33056" x2="68125" y2="33056"/>
                        <a14:foregroundMark x1="67500" y1="27917" x2="67500" y2="27917"/>
                        <a14:foregroundMark x1="71016" y1="26944" x2="71016" y2="26944"/>
                        <a14:foregroundMark x1="77422" y1="26944" x2="77422" y2="26944"/>
                        <a14:foregroundMark x1="83203" y1="28472" x2="83203" y2="28472"/>
                        <a14:foregroundMark x1="81875" y1="40278" x2="81875" y2="40278"/>
                        <a14:foregroundMark x1="82891" y1="48472" x2="82891" y2="48472"/>
                        <a14:foregroundMark x1="82734" y1="58611" x2="82734" y2="58611"/>
                        <a14:foregroundMark x1="81719" y1="69861" x2="81719" y2="69861"/>
                        <a14:foregroundMark x1="81719" y1="74306" x2="81719" y2="74306"/>
                        <a14:foregroundMark x1="79141" y1="76389" x2="79141" y2="76389"/>
                        <a14:foregroundMark x1="68281" y1="75556" x2="68281" y2="75556"/>
                        <a14:foregroundMark x1="63203" y1="50278" x2="63203" y2="50278"/>
                        <a14:foregroundMark x1="48828" y1="45972" x2="48828" y2="45972"/>
                        <a14:foregroundMark x1="45391" y1="45972" x2="45391" y2="45972"/>
                        <a14:foregroundMark x1="48984" y1="38194" x2="48984" y2="38194"/>
                        <a14:foregroundMark x1="48984" y1="60417" x2="48984" y2="60417"/>
                        <a14:foregroundMark x1="44375" y1="72500" x2="44375" y2="72500"/>
                        <a14:foregroundMark x1="44531" y1="55972" x2="44531" y2="55972"/>
                        <a14:foregroundMark x1="44609" y1="37917" x2="44609" y2="37917"/>
                        <a14:foregroundMark x1="30547" y1="38750" x2="30547" y2="38750"/>
                        <a14:foregroundMark x1="30000" y1="50556" x2="30000" y2="50556"/>
                        <a14:foregroundMark x1="30547" y1="64167" x2="30547" y2="64167"/>
                        <a14:foregroundMark x1="25391" y1="64028" x2="25391" y2="64028"/>
                        <a14:foregroundMark x1="8672" y1="24306" x2="8672" y2="24306"/>
                        <a14:foregroundMark x1="7500" y1="41111" x2="7500" y2="41111"/>
                        <a14:foregroundMark x1="7422" y1="62222" x2="7422" y2="62222"/>
                        <a14:foregroundMark x1="94219" y1="49028" x2="94219" y2="49028"/>
                        <a14:foregroundMark x1="15625" y1="26667" x2="15625" y2="26667"/>
                        <a14:foregroundMark x1="12578" y1="26944" x2="12578" y2="26944"/>
                        <a14:foregroundMark x1="11719" y1="29722" x2="11719" y2="29722"/>
                        <a14:foregroundMark x1="11328" y1="42639" x2="11328" y2="42639"/>
                        <a14:foregroundMark x1="11328" y1="55000" x2="11328" y2="55000"/>
                        <a14:foregroundMark x1="11484" y1="64028" x2="11484" y2="64028"/>
                        <a14:foregroundMark x1="11484" y1="74028" x2="11484" y2="74028"/>
                        <a14:foregroundMark x1="48984" y1="32500" x2="48984" y2="32500"/>
                        <a14:foregroundMark x1="50156" y1="27639" x2="50156" y2="27639"/>
                        <a14:foregroundMark x1="50000" y1="26944" x2="50000" y2="26944"/>
                        <a14:foregroundMark x1="53516" y1="26944" x2="53516" y2="26944"/>
                        <a14:foregroundMark x1="58125" y1="27639" x2="58125" y2="27639"/>
                        <a14:foregroundMark x1="60859" y1="27639" x2="60859" y2="27639"/>
                        <a14:foregroundMark x1="62734" y1="26389" x2="62734" y2="26389"/>
                        <a14:foregroundMark x1="63516" y1="29167" x2="63516" y2="29167"/>
                        <a14:foregroundMark x1="63359" y1="37639" x2="63359" y2="37639"/>
                        <a14:foregroundMark x1="63047" y1="48194" x2="63047" y2="48194"/>
                        <a14:foregroundMark x1="63594" y1="60139" x2="63594" y2="60139"/>
                        <a14:foregroundMark x1="63516" y1="69583" x2="63516" y2="69583"/>
                        <a14:foregroundMark x1="57266" y1="26667" x2="57266" y2="26667"/>
                        <a14:foregroundMark x1="63594" y1="53194" x2="63594" y2="53194"/>
                        <a14:foregroundMark x1="67969" y1="60833" x2="67969" y2="60833"/>
                        <a14:foregroundMark x1="67656" y1="55278" x2="67656" y2="55278"/>
                        <a14:foregroundMark x1="67656" y1="49861" x2="67656" y2="49861"/>
                        <a14:foregroundMark x1="67969" y1="45972" x2="67969" y2="45972"/>
                        <a14:foregroundMark x1="67969" y1="67639" x2="67969" y2="67639"/>
                        <a14:foregroundMark x1="71484" y1="75278" x2="71484" y2="75278"/>
                        <a14:foregroundMark x1="77266" y1="76111" x2="77266" y2="76111"/>
                        <a14:foregroundMark x1="80469" y1="76111" x2="80469" y2="76111"/>
                        <a14:foregroundMark x1="82578" y1="65833" x2="82578" y2="65833"/>
                        <a14:foregroundMark x1="82188" y1="53889" x2="82188" y2="53889"/>
                        <a14:foregroundMark x1="82188" y1="43889" x2="82188" y2="43889"/>
                        <a14:foregroundMark x1="82188" y1="34028" x2="82188" y2="34028"/>
                        <a14:foregroundMark x1="82031" y1="26389" x2="82031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91" y="1007578"/>
            <a:ext cx="806056" cy="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17BB230-BCC3-4896-8EF8-7A0173A53603}"/>
              </a:ext>
            </a:extLst>
          </p:cNvPr>
          <p:cNvGrpSpPr/>
          <p:nvPr/>
        </p:nvGrpSpPr>
        <p:grpSpPr>
          <a:xfrm>
            <a:off x="346347" y="1440427"/>
            <a:ext cx="1353112" cy="571323"/>
            <a:chOff x="956989" y="1447806"/>
            <a:chExt cx="1353112" cy="5713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E3AFD3-FD35-42E5-A3DC-4A4422220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17" t="17727" r="67193" b="25555"/>
            <a:stretch/>
          </p:blipFill>
          <p:spPr>
            <a:xfrm>
              <a:off x="1273691" y="1737158"/>
              <a:ext cx="305747" cy="281971"/>
            </a:xfrm>
            <a:prstGeom prst="rect">
              <a:avLst/>
            </a:prstGeom>
          </p:spPr>
        </p:pic>
        <p:sp>
          <p:nvSpPr>
            <p:cNvPr id="58" name="Rectangle 57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EE1F8A5-8646-4737-BD0B-21AAF12EC1A0}"/>
                </a:ext>
              </a:extLst>
            </p:cNvPr>
            <p:cNvSpPr/>
            <p:nvPr/>
          </p:nvSpPr>
          <p:spPr>
            <a:xfrm>
              <a:off x="956989" y="1447806"/>
              <a:ext cx="93915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From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325E251-E73B-4DC5-BD0E-FE9E841B9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17" t="17727" r="67193" b="25555"/>
            <a:stretch/>
          </p:blipFill>
          <p:spPr>
            <a:xfrm>
              <a:off x="1687653" y="1737158"/>
              <a:ext cx="305747" cy="281971"/>
            </a:xfrm>
            <a:prstGeom prst="rect">
              <a:avLst/>
            </a:prstGeom>
          </p:spPr>
        </p:pic>
        <p:sp>
          <p:nvSpPr>
            <p:cNvPr id="70" name="Rectangle 6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0E72AB4-88B1-4612-8F08-9D244930846B}"/>
                </a:ext>
              </a:extLst>
            </p:cNvPr>
            <p:cNvSpPr/>
            <p:nvPr/>
          </p:nvSpPr>
          <p:spPr>
            <a:xfrm>
              <a:off x="1370951" y="1447806"/>
              <a:ext cx="93915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To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D3EAA6-C27B-434E-BAB6-C03D26C663BB}"/>
              </a:ext>
            </a:extLst>
          </p:cNvPr>
          <p:cNvGrpSpPr/>
          <p:nvPr/>
        </p:nvGrpSpPr>
        <p:grpSpPr>
          <a:xfrm>
            <a:off x="730001" y="2065425"/>
            <a:ext cx="1315094" cy="420857"/>
            <a:chOff x="1709175" y="1770772"/>
            <a:chExt cx="1315094" cy="420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0E70952-6019-4EFA-8AEC-62658F2F7B67}"/>
                </a:ext>
              </a:extLst>
            </p:cNvPr>
            <p:cNvSpPr/>
            <p:nvPr/>
          </p:nvSpPr>
          <p:spPr>
            <a:xfrm>
              <a:off x="1709175" y="1896661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06C1B50-89B3-4F9E-80AA-0B5F41C54D4A}"/>
                </a:ext>
              </a:extLst>
            </p:cNvPr>
            <p:cNvSpPr/>
            <p:nvPr/>
          </p:nvSpPr>
          <p:spPr>
            <a:xfrm>
              <a:off x="1848192" y="1770772"/>
              <a:ext cx="1176077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SALE Details</a:t>
              </a:r>
            </a:p>
          </p:txBody>
        </p:sp>
      </p:grpSp>
      <p:sp>
        <p:nvSpPr>
          <p:cNvPr id="14" name="AutoShape 6" descr="Drop down arrow - Free arrows icons">
            <a:extLst>
              <a:ext uri="{FF2B5EF4-FFF2-40B4-BE49-F238E27FC236}">
                <a16:creationId xmlns:a16="http://schemas.microsoft.com/office/drawing/2014/main" id="{7A0C615D-7B83-4669-8313-C15230D0B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C9F85D-EE05-441E-A5AC-9B6D02889DE6}"/>
              </a:ext>
            </a:extLst>
          </p:cNvPr>
          <p:cNvGrpSpPr/>
          <p:nvPr/>
        </p:nvGrpSpPr>
        <p:grpSpPr>
          <a:xfrm>
            <a:off x="2107913" y="2078781"/>
            <a:ext cx="1479585" cy="420857"/>
            <a:chOff x="1009006" y="5459191"/>
            <a:chExt cx="1479585" cy="420857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747D021D-4823-412A-8084-9D011606BC80}"/>
                </a:ext>
              </a:extLst>
            </p:cNvPr>
            <p:cNvSpPr/>
            <p:nvPr/>
          </p:nvSpPr>
          <p:spPr>
            <a:xfrm>
              <a:off x="1009006" y="5595200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4D8082E3-9C28-4AB9-8F7F-23A6B5BEAFA7}"/>
                </a:ext>
              </a:extLst>
            </p:cNvPr>
            <p:cNvSpPr/>
            <p:nvPr/>
          </p:nvSpPr>
          <p:spPr>
            <a:xfrm>
              <a:off x="1104900" y="5459191"/>
              <a:ext cx="1383691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Calls to Lead Ratio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9E9314-E839-4C77-AF0D-B0B3E49924A7}"/>
              </a:ext>
            </a:extLst>
          </p:cNvPr>
          <p:cNvGrpSpPr/>
          <p:nvPr/>
        </p:nvGrpSpPr>
        <p:grpSpPr>
          <a:xfrm>
            <a:off x="3522711" y="2085411"/>
            <a:ext cx="1709820" cy="420857"/>
            <a:chOff x="3502102" y="5510478"/>
            <a:chExt cx="1709820" cy="420857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8A172693-0014-4E0A-B1C3-9639EAB258CF}"/>
                </a:ext>
              </a:extLst>
            </p:cNvPr>
            <p:cNvSpPr/>
            <p:nvPr/>
          </p:nvSpPr>
          <p:spPr>
            <a:xfrm>
              <a:off x="3502102" y="5636367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E983DE5E-1A8F-4EA3-A143-A86BE8F8737C}"/>
                </a:ext>
              </a:extLst>
            </p:cNvPr>
            <p:cNvSpPr/>
            <p:nvPr/>
          </p:nvSpPr>
          <p:spPr>
            <a:xfrm>
              <a:off x="3649822" y="5510478"/>
              <a:ext cx="156210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Leads to Prospect Ratio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43376D-4BC9-4339-AC56-4A8A4163C2E5}"/>
              </a:ext>
            </a:extLst>
          </p:cNvPr>
          <p:cNvGrpSpPr/>
          <p:nvPr/>
        </p:nvGrpSpPr>
        <p:grpSpPr>
          <a:xfrm>
            <a:off x="5268780" y="2087945"/>
            <a:ext cx="1614822" cy="420857"/>
            <a:chOff x="4734770" y="5082981"/>
            <a:chExt cx="1614822" cy="420857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53E0DA1-9990-4801-9EFA-D9BD381AA39E}"/>
                </a:ext>
              </a:extLst>
            </p:cNvPr>
            <p:cNvSpPr/>
            <p:nvPr/>
          </p:nvSpPr>
          <p:spPr>
            <a:xfrm>
              <a:off x="4734770" y="5221512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A3E4B75E-7007-4610-A77F-C7DC071B2D17}"/>
                </a:ext>
              </a:extLst>
            </p:cNvPr>
            <p:cNvSpPr/>
            <p:nvPr/>
          </p:nvSpPr>
          <p:spPr>
            <a:xfrm>
              <a:off x="4819192" y="5082981"/>
              <a:ext cx="153040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Prospect to Sale Ratio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186184-6A06-4F0C-B80B-2515C1D77CA0}"/>
              </a:ext>
            </a:extLst>
          </p:cNvPr>
          <p:cNvGrpSpPr/>
          <p:nvPr/>
        </p:nvGrpSpPr>
        <p:grpSpPr>
          <a:xfrm>
            <a:off x="6896100" y="2093743"/>
            <a:ext cx="1562100" cy="420857"/>
            <a:chOff x="6989583" y="5061293"/>
            <a:chExt cx="1562100" cy="42085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B863416-FE9A-4FC1-92D0-087C982E31ED}"/>
                </a:ext>
              </a:extLst>
            </p:cNvPr>
            <p:cNvSpPr/>
            <p:nvPr/>
          </p:nvSpPr>
          <p:spPr>
            <a:xfrm>
              <a:off x="7010400" y="5208869"/>
              <a:ext cx="146652" cy="1257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86852E86-AEA0-4C46-A0F3-EDD1D76667FF}"/>
                </a:ext>
              </a:extLst>
            </p:cNvPr>
            <p:cNvSpPr/>
            <p:nvPr/>
          </p:nvSpPr>
          <p:spPr>
            <a:xfrm>
              <a:off x="6989583" y="5061293"/>
              <a:ext cx="1562100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Calls to Sale Ratio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FD52DE-D062-41AF-89E2-BFF657274A2C}"/>
              </a:ext>
            </a:extLst>
          </p:cNvPr>
          <p:cNvGrpSpPr/>
          <p:nvPr/>
        </p:nvGrpSpPr>
        <p:grpSpPr>
          <a:xfrm>
            <a:off x="7162800" y="2550943"/>
            <a:ext cx="1754215" cy="420857"/>
            <a:chOff x="7424986" y="1942628"/>
            <a:chExt cx="1754215" cy="420857"/>
          </a:xfrm>
        </p:grpSpPr>
        <p:pic>
          <p:nvPicPr>
            <p:cNvPr id="101" name="Picture 6" descr="Free Excel Icon Transparent, Download Free Clip Art, Free Clip Art on  Clipart Library">
              <a:extLst>
                <a:ext uri="{FF2B5EF4-FFF2-40B4-BE49-F238E27FC236}">
                  <a16:creationId xmlns:a16="http://schemas.microsoft.com/office/drawing/2014/main" id="{B9C2C449-5BDF-425E-BF00-A7D663ACDF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92" b="93581" l="9961" r="89844">
                          <a14:foregroundMark x1="29688" y1="32770" x2="29688" y2="32770"/>
                          <a14:foregroundMark x1="31836" y1="4392" x2="31836" y2="4392"/>
                          <a14:foregroundMark x1="56055" y1="93581" x2="56055" y2="93581"/>
                          <a14:foregroundMark x1="54102" y1="52703" x2="54102" y2="52703"/>
                          <a14:foregroundMark x1="41211" y1="18919" x2="41211" y2="18919"/>
                          <a14:foregroundMark x1="37500" y1="85473" x2="37500" y2="85473"/>
                          <a14:foregroundMark x1="57422" y1="82770" x2="57422" y2="82770"/>
                          <a14:foregroundMark x1="65625" y1="76351" x2="65625" y2="76351"/>
                          <a14:foregroundMark x1="67773" y1="41216" x2="67773" y2="41216"/>
                          <a14:foregroundMark x1="64648" y1="37838" x2="64648" y2="37838"/>
                          <a14:foregroundMark x1="64648" y1="37838" x2="64648" y2="37838"/>
                          <a14:foregroundMark x1="64648" y1="37838" x2="64648" y2="37838"/>
                          <a14:foregroundMark x1="64063" y1="46622" x2="64063" y2="46622"/>
                          <a14:foregroundMark x1="64063" y1="46622" x2="64063" y2="46622"/>
                          <a14:foregroundMark x1="64063" y1="46622" x2="64063" y2="46622"/>
                          <a14:foregroundMark x1="66797" y1="8784" x2="66797" y2="8784"/>
                          <a14:backgroundMark x1="67773" y1="5405" x2="67773" y2="5405"/>
                          <a14:backgroundMark x1="68750" y1="8108" x2="68750" y2="8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6" r="27366"/>
            <a:stretch/>
          </p:blipFill>
          <p:spPr bwMode="auto">
            <a:xfrm>
              <a:off x="8569183" y="2001728"/>
              <a:ext cx="167507" cy="2202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2" name="Rectangle 10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E0DA3F5-25A7-4DD1-9BB2-97B8D2BDACF5}"/>
                </a:ext>
              </a:extLst>
            </p:cNvPr>
            <p:cNvSpPr/>
            <p:nvPr/>
          </p:nvSpPr>
          <p:spPr>
            <a:xfrm>
              <a:off x="7424986" y="1942628"/>
              <a:ext cx="1754215" cy="420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Export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C548B4-3131-4383-B6C7-7E234AD0A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179" y="2950934"/>
            <a:ext cx="4935573" cy="1782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A05EF-3A50-4183-8BAB-5E8B4ED886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12" r="19624" b="37458"/>
          <a:stretch/>
        </p:blipFill>
        <p:spPr>
          <a:xfrm>
            <a:off x="1029435" y="4797990"/>
            <a:ext cx="1332765" cy="9865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B185CBA-2344-48CF-A1CD-C6E82E5C6E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12" r="19624" b="37458"/>
          <a:stretch/>
        </p:blipFill>
        <p:spPr>
          <a:xfrm>
            <a:off x="3200400" y="4797990"/>
            <a:ext cx="1332765" cy="9865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D4D686-940C-4F5A-9411-32DA4FE2F34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12" r="19624" b="37458"/>
          <a:stretch/>
        </p:blipFill>
        <p:spPr>
          <a:xfrm>
            <a:off x="5181600" y="4800600"/>
            <a:ext cx="1332765" cy="9865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15E67F-654F-463C-9CE0-76D766F146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12" r="19624" b="37458"/>
          <a:stretch/>
        </p:blipFill>
        <p:spPr>
          <a:xfrm>
            <a:off x="7086600" y="4776705"/>
            <a:ext cx="1332765" cy="986558"/>
          </a:xfrm>
          <a:prstGeom prst="rect">
            <a:avLst/>
          </a:prstGeom>
        </p:spPr>
      </p:pic>
      <p:pic>
        <p:nvPicPr>
          <p:cNvPr id="50" name="Picture 2" descr="Filter Icon - Download Free Icons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A536072-E7DB-4ECF-A05B-472FF0CE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01" y="2385157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lter Icon - Download Free Icons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A55ED09C-6A0A-41DA-BAD6-BE6982C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55" y="2375413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lter Icon - Download Free Icons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97C813D5-AC18-4EEE-BFE9-3B98A2E7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33" y="2399522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lter Icon - Download Free Icons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558E3AEE-0E6C-4724-80BA-68BAA31C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04" y="2375413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ter Icon - Download Free Icons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A50BFB1-D99F-4950-84D7-55D09313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41" y="2375413"/>
            <a:ext cx="239358" cy="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6D582E9-E578-40C7-B4AC-0D57DB17214B}"/>
              </a:ext>
            </a:extLst>
          </p:cNvPr>
          <p:cNvSpPr/>
          <p:nvPr/>
        </p:nvSpPr>
        <p:spPr>
          <a:xfrm>
            <a:off x="1639109" y="1772291"/>
            <a:ext cx="875492" cy="131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0FD523BC-5103-47F0-AA3A-7245C79643CA}"/>
              </a:ext>
            </a:extLst>
          </p:cNvPr>
          <p:cNvSpPr/>
          <p:nvPr/>
        </p:nvSpPr>
        <p:spPr>
          <a:xfrm rot="10800000">
            <a:off x="2244854" y="1782175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C37740-F628-4AC7-AC59-FC2757E6E459}"/>
              </a:ext>
            </a:extLst>
          </p:cNvPr>
          <p:cNvSpPr/>
          <p:nvPr/>
        </p:nvSpPr>
        <p:spPr>
          <a:xfrm>
            <a:off x="1261535" y="1542582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BRANCH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07A511-99F6-40C5-BCD7-DF67E81A7A5E}"/>
              </a:ext>
            </a:extLst>
          </p:cNvPr>
          <p:cNvSpPr/>
          <p:nvPr/>
        </p:nvSpPr>
        <p:spPr>
          <a:xfrm>
            <a:off x="2682440" y="1786274"/>
            <a:ext cx="875492" cy="131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5DD75857-775B-49F2-8CD8-015D98534992}"/>
              </a:ext>
            </a:extLst>
          </p:cNvPr>
          <p:cNvSpPr/>
          <p:nvPr/>
        </p:nvSpPr>
        <p:spPr>
          <a:xfrm rot="10800000">
            <a:off x="3288185" y="1796158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F19FEB7-6B26-4289-8A6F-3C106334EEF1}"/>
              </a:ext>
            </a:extLst>
          </p:cNvPr>
          <p:cNvSpPr/>
          <p:nvPr/>
        </p:nvSpPr>
        <p:spPr>
          <a:xfrm>
            <a:off x="2304866" y="1556565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HUB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6C58285-8103-4235-87BE-CD071FB4DE6D}"/>
              </a:ext>
            </a:extLst>
          </p:cNvPr>
          <p:cNvSpPr/>
          <p:nvPr/>
        </p:nvSpPr>
        <p:spPr>
          <a:xfrm>
            <a:off x="3743766" y="1800427"/>
            <a:ext cx="875492" cy="131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2939E0A7-69DE-42BD-A37A-9FFC7F214EA6}"/>
              </a:ext>
            </a:extLst>
          </p:cNvPr>
          <p:cNvSpPr/>
          <p:nvPr/>
        </p:nvSpPr>
        <p:spPr>
          <a:xfrm rot="10800000">
            <a:off x="4349511" y="1810311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468D9F-2120-4A15-A25A-21107877D3D4}"/>
              </a:ext>
            </a:extLst>
          </p:cNvPr>
          <p:cNvSpPr/>
          <p:nvPr/>
        </p:nvSpPr>
        <p:spPr>
          <a:xfrm>
            <a:off x="3366192" y="1570718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SUB HUB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184E1DF-4C00-4DF2-86A8-E2284AD61AFF}"/>
              </a:ext>
            </a:extLst>
          </p:cNvPr>
          <p:cNvSpPr/>
          <p:nvPr/>
        </p:nvSpPr>
        <p:spPr>
          <a:xfrm>
            <a:off x="4805091" y="1800278"/>
            <a:ext cx="997103" cy="117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558AD51C-8D24-41B5-A21A-20E9605BB650}"/>
              </a:ext>
            </a:extLst>
          </p:cNvPr>
          <p:cNvSpPr/>
          <p:nvPr/>
        </p:nvSpPr>
        <p:spPr>
          <a:xfrm rot="10800000">
            <a:off x="5549653" y="1795721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FA1BDC-F930-4592-8A52-6F7C517B6580}"/>
              </a:ext>
            </a:extLst>
          </p:cNvPr>
          <p:cNvSpPr/>
          <p:nvPr/>
        </p:nvSpPr>
        <p:spPr>
          <a:xfrm>
            <a:off x="4427518" y="1570569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SALES ENGINEER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7F0DCB8-2B50-4D88-87D7-DC01B8C63671}"/>
              </a:ext>
            </a:extLst>
          </p:cNvPr>
          <p:cNvSpPr/>
          <p:nvPr/>
        </p:nvSpPr>
        <p:spPr>
          <a:xfrm>
            <a:off x="5945342" y="1798741"/>
            <a:ext cx="997103" cy="117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673AFF44-89FB-418B-96EE-89AB080385FA}"/>
              </a:ext>
            </a:extLst>
          </p:cNvPr>
          <p:cNvSpPr/>
          <p:nvPr/>
        </p:nvSpPr>
        <p:spPr>
          <a:xfrm rot="10800000">
            <a:off x="6689904" y="1794184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00B973-A208-4D86-A147-A9E91B5FAFED}"/>
              </a:ext>
            </a:extLst>
          </p:cNvPr>
          <p:cNvSpPr/>
          <p:nvPr/>
        </p:nvSpPr>
        <p:spPr>
          <a:xfrm>
            <a:off x="5567769" y="1569032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TEAM LEADER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07682E3-B2F3-4619-AC7A-DBC40CCCB901}"/>
              </a:ext>
            </a:extLst>
          </p:cNvPr>
          <p:cNvSpPr/>
          <p:nvPr/>
        </p:nvSpPr>
        <p:spPr>
          <a:xfrm>
            <a:off x="7067477" y="1797974"/>
            <a:ext cx="997103" cy="1170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835C97EC-6553-46A3-AB3D-06DF952A0A0A}"/>
              </a:ext>
            </a:extLst>
          </p:cNvPr>
          <p:cNvSpPr/>
          <p:nvPr/>
        </p:nvSpPr>
        <p:spPr>
          <a:xfrm rot="10800000">
            <a:off x="7812039" y="1793417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72EA24-A3CD-4AAE-9D84-BDDBE61EB55C}"/>
              </a:ext>
            </a:extLst>
          </p:cNvPr>
          <p:cNvSpPr/>
          <p:nvPr/>
        </p:nvSpPr>
        <p:spPr>
          <a:xfrm>
            <a:off x="6689904" y="1553746"/>
            <a:ext cx="1752251" cy="3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MANAGER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F9CF310-595C-460B-9B73-F873AEE8BFE5}"/>
              </a:ext>
            </a:extLst>
          </p:cNvPr>
          <p:cNvSpPr/>
          <p:nvPr/>
        </p:nvSpPr>
        <p:spPr>
          <a:xfrm>
            <a:off x="8131233" y="1783244"/>
            <a:ext cx="648838" cy="1340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854DE310-E512-4D22-A41B-FF46EA4D12F7}"/>
              </a:ext>
            </a:extLst>
          </p:cNvPr>
          <p:cNvSpPr/>
          <p:nvPr/>
        </p:nvSpPr>
        <p:spPr>
          <a:xfrm rot="10800000">
            <a:off x="8534400" y="1778434"/>
            <a:ext cx="269747" cy="10128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6741273-AA7D-4B59-9568-5A4B8B577CD6}"/>
              </a:ext>
            </a:extLst>
          </p:cNvPr>
          <p:cNvSpPr/>
          <p:nvPr/>
        </p:nvSpPr>
        <p:spPr>
          <a:xfrm>
            <a:off x="7753659" y="1539017"/>
            <a:ext cx="1515373" cy="261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MODEL</a:t>
            </a:r>
          </a:p>
        </p:txBody>
      </p: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A610A8B5-AB04-4E0C-B06D-DD9951110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373259"/>
              </p:ext>
            </p:extLst>
          </p:nvPr>
        </p:nvGraphicFramePr>
        <p:xfrm>
          <a:off x="-1549370" y="2631132"/>
          <a:ext cx="6790338" cy="3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62A6B922-3787-4799-B905-2B5D0445DBBD}"/>
              </a:ext>
            </a:extLst>
          </p:cNvPr>
          <p:cNvSpPr/>
          <p:nvPr/>
        </p:nvSpPr>
        <p:spPr>
          <a:xfrm rot="2252621">
            <a:off x="2210199" y="3705135"/>
            <a:ext cx="122986" cy="7202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0EFFFCB7-96B5-41E4-AD3E-A5FC47712A51}"/>
              </a:ext>
            </a:extLst>
          </p:cNvPr>
          <p:cNvSpPr/>
          <p:nvPr/>
        </p:nvSpPr>
        <p:spPr>
          <a:xfrm>
            <a:off x="1567530" y="4222305"/>
            <a:ext cx="587579" cy="29070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52408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1442529" y="1828800"/>
            <a:ext cx="6259022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Service Engineer and Team Leader Live Location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845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Uae 3d Map Images, Stock Photos &amp; Vectors | Shutterstock">
            <a:extLst>
              <a:ext uri="{FF2B5EF4-FFF2-40B4-BE49-F238E27FC236}">
                <a16:creationId xmlns:a16="http://schemas.microsoft.com/office/drawing/2014/main" id="{6751E58E-11BC-41A5-8A6C-D85C11375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6"/>
          <a:stretch/>
        </p:blipFill>
        <p:spPr bwMode="auto">
          <a:xfrm>
            <a:off x="838200" y="990600"/>
            <a:ext cx="6629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5ACF09EA-413F-4FBB-85AA-067ADA38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1981200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BCCB1B40-C3DC-47B5-94AB-E34AD9BD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4277" y="1981199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93EDBAA2-4AC6-41F0-B7D3-6B65A6B7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4500" y="3048000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5ED7E420-CB36-402A-92C2-86DA2F80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9991" y="3806994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83286-55C1-408F-9197-7906E49BFCA3}"/>
              </a:ext>
            </a:extLst>
          </p:cNvPr>
          <p:cNvSpPr/>
          <p:nvPr/>
        </p:nvSpPr>
        <p:spPr>
          <a:xfrm>
            <a:off x="3463503" y="3526753"/>
            <a:ext cx="1413297" cy="36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KIRAN</a:t>
            </a:r>
          </a:p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ABU DHABI </a:t>
            </a:r>
          </a:p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MUSAFA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3FC84-DC42-4A4A-8EA8-F85AAFE312E3}"/>
              </a:ext>
            </a:extLst>
          </p:cNvPr>
          <p:cNvSpPr/>
          <p:nvPr/>
        </p:nvSpPr>
        <p:spPr>
          <a:xfrm>
            <a:off x="4637176" y="4300433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RANJITH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ABU DHABI RIWAIS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844241-FC0D-431B-BBDC-9460815A9468}"/>
              </a:ext>
            </a:extLst>
          </p:cNvPr>
          <p:cNvSpPr/>
          <p:nvPr/>
        </p:nvSpPr>
        <p:spPr>
          <a:xfrm>
            <a:off x="5108999" y="2428666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RAKESH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DUBAI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AL QUOZ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90828-51EA-45C8-8C3D-9519901B8E0C}"/>
              </a:ext>
            </a:extLst>
          </p:cNvPr>
          <p:cNvSpPr/>
          <p:nvPr/>
        </p:nvSpPr>
        <p:spPr>
          <a:xfrm>
            <a:off x="6882448" y="2264514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ROHITH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FUJAIRAH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DIBBA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C9441-36D6-4FDD-B11C-CAC335E45B27}"/>
              </a:ext>
            </a:extLst>
          </p:cNvPr>
          <p:cNvSpPr/>
          <p:nvPr/>
        </p:nvSpPr>
        <p:spPr>
          <a:xfrm>
            <a:off x="5516105" y="1328632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KAMAL</a:t>
            </a:r>
          </a:p>
          <a:p>
            <a:pPr algn="ctr"/>
            <a:r>
              <a:rPr lang="en-US" sz="1000" b="1" dirty="0">
                <a:solidFill>
                  <a:sysClr val="windowText" lastClr="000000"/>
                </a:solidFill>
              </a:rPr>
              <a:t>RAS AL KHAIMA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86B831-ABE3-45D9-BA26-009CF24EF437}"/>
              </a:ext>
            </a:extLst>
          </p:cNvPr>
          <p:cNvSpPr/>
          <p:nvPr/>
        </p:nvSpPr>
        <p:spPr>
          <a:xfrm>
            <a:off x="4267200" y="3294719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95C12-0B16-4B7F-84A2-D21E8F0EC341}"/>
              </a:ext>
            </a:extLst>
          </p:cNvPr>
          <p:cNvSpPr/>
          <p:nvPr/>
        </p:nvSpPr>
        <p:spPr>
          <a:xfrm>
            <a:off x="5732514" y="2249555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641F51-ACE8-487D-8DD8-C8878879B88F}"/>
              </a:ext>
            </a:extLst>
          </p:cNvPr>
          <p:cNvGrpSpPr/>
          <p:nvPr/>
        </p:nvGrpSpPr>
        <p:grpSpPr>
          <a:xfrm>
            <a:off x="6200360" y="1371600"/>
            <a:ext cx="616799" cy="493439"/>
            <a:chOff x="6200360" y="1371600"/>
            <a:chExt cx="616799" cy="493439"/>
          </a:xfrm>
        </p:grpSpPr>
        <p:pic>
          <p:nvPicPr>
            <p:cNvPr id="6" name="Picture 6" descr="Location Clipart Yellow - Free Transparent PNG Clipart Images Download">
              <a:extLst>
                <a:ext uri="{FF2B5EF4-FFF2-40B4-BE49-F238E27FC236}">
                  <a16:creationId xmlns:a16="http://schemas.microsoft.com/office/drawing/2014/main" id="{D03D82E5-3BD5-4724-BAB0-E9C7BD5EF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0" b="90179" l="10000" r="90000">
                          <a14:foregroundMark x1="50000" y1="7589" x2="50000" y2="7589"/>
                          <a14:foregroundMark x1="50000" y1="90179" x2="50000" y2="901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00360" y="1371600"/>
              <a:ext cx="616799" cy="49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DAB952-177D-4A7D-975A-8A3059E653B5}"/>
                </a:ext>
              </a:extLst>
            </p:cNvPr>
            <p:cNvSpPr/>
            <p:nvPr/>
          </p:nvSpPr>
          <p:spPr>
            <a:xfrm>
              <a:off x="6555659" y="1654915"/>
              <a:ext cx="182880" cy="134281"/>
            </a:xfrm>
            <a:prstGeom prst="ellipse">
              <a:avLst/>
            </a:prstGeom>
            <a:solidFill>
              <a:srgbClr val="58E2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C6148EC-8680-4B94-A260-D69461DADF7E}"/>
              </a:ext>
            </a:extLst>
          </p:cNvPr>
          <p:cNvSpPr/>
          <p:nvPr/>
        </p:nvSpPr>
        <p:spPr>
          <a:xfrm>
            <a:off x="6791008" y="2294385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433EE7-8E0C-4B56-AAB5-170996FEAD12}"/>
              </a:ext>
            </a:extLst>
          </p:cNvPr>
          <p:cNvSpPr/>
          <p:nvPr/>
        </p:nvSpPr>
        <p:spPr>
          <a:xfrm>
            <a:off x="5242560" y="4080892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8F862B8E-BE00-465E-89B7-B98F0AE6EE51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LIVE LOCATION VIEW SCREEN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CD7F4B2-B4D5-4E97-B3F8-33D14CD545A6}"/>
              </a:ext>
            </a:extLst>
          </p:cNvPr>
          <p:cNvSpPr/>
          <p:nvPr/>
        </p:nvSpPr>
        <p:spPr>
          <a:xfrm>
            <a:off x="380999" y="1066800"/>
            <a:ext cx="2869899" cy="798239"/>
          </a:xfrm>
          <a:prstGeom prst="wedgeRectCallout">
            <a:avLst>
              <a:gd name="adj1" fmla="val 86014"/>
              <a:gd name="adj2" fmla="val 140528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ZOOM IN TO VIEW ACCURATE GPS LOCATION</a:t>
            </a:r>
          </a:p>
        </p:txBody>
      </p:sp>
    </p:spTree>
    <p:extLst>
      <p:ext uri="{BB962C8B-B14F-4D97-AF65-F5344CB8AC3E}">
        <p14:creationId xmlns:p14="http://schemas.microsoft.com/office/powerpoint/2010/main" val="876793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AA75D-36FD-4FE6-910E-AFF4ACE05158}"/>
              </a:ext>
            </a:extLst>
          </p:cNvPr>
          <p:cNvSpPr/>
          <p:nvPr/>
        </p:nvSpPr>
        <p:spPr>
          <a:xfrm>
            <a:off x="2251310" y="1828800"/>
            <a:ext cx="4641463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MANAGER / OWNER VIEW SCREEN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58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AAB5AF-FE60-42FF-AAA6-BAAA4001E87E}"/>
              </a:ext>
            </a:extLst>
          </p:cNvPr>
          <p:cNvSpPr/>
          <p:nvPr/>
        </p:nvSpPr>
        <p:spPr>
          <a:xfrm>
            <a:off x="-289022" y="-76200"/>
            <a:ext cx="5470622" cy="51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IMPLEMENTATION LEVELS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D2A39A-18B8-4AB0-891E-59073476A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31840"/>
              </p:ext>
            </p:extLst>
          </p:nvPr>
        </p:nvGraphicFramePr>
        <p:xfrm>
          <a:off x="960120" y="838200"/>
          <a:ext cx="44577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3615A5F5-A475-469F-A452-5A859653894E}"/>
              </a:ext>
            </a:extLst>
          </p:cNvPr>
          <p:cNvSpPr/>
          <p:nvPr/>
        </p:nvSpPr>
        <p:spPr>
          <a:xfrm>
            <a:off x="533400" y="1577880"/>
            <a:ext cx="426719" cy="304800"/>
          </a:xfrm>
          <a:prstGeom prst="downArrow">
            <a:avLst/>
          </a:prstGeom>
          <a:solidFill>
            <a:srgbClr val="00B050"/>
          </a:solidFill>
          <a:ln w="381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4912F37-035D-4CDE-A95D-AE26F083AEBF}"/>
              </a:ext>
            </a:extLst>
          </p:cNvPr>
          <p:cNvSpPr/>
          <p:nvPr/>
        </p:nvSpPr>
        <p:spPr>
          <a:xfrm>
            <a:off x="533400" y="2357396"/>
            <a:ext cx="426719" cy="304800"/>
          </a:xfrm>
          <a:prstGeom prst="downArrow">
            <a:avLst/>
          </a:prstGeom>
          <a:solidFill>
            <a:srgbClr val="00B050"/>
          </a:solidFill>
          <a:ln w="381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CA3CAE5-4E26-49CA-95C1-0A5C27FDE374}"/>
              </a:ext>
            </a:extLst>
          </p:cNvPr>
          <p:cNvSpPr/>
          <p:nvPr/>
        </p:nvSpPr>
        <p:spPr>
          <a:xfrm>
            <a:off x="533400" y="3136535"/>
            <a:ext cx="426719" cy="304800"/>
          </a:xfrm>
          <a:prstGeom prst="downArrow">
            <a:avLst/>
          </a:prstGeom>
          <a:solidFill>
            <a:srgbClr val="00B050"/>
          </a:solidFill>
          <a:ln w="381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9AA19D85-30E8-4CC9-853E-11A0FFD09500}"/>
              </a:ext>
            </a:extLst>
          </p:cNvPr>
          <p:cNvSpPr/>
          <p:nvPr/>
        </p:nvSpPr>
        <p:spPr>
          <a:xfrm>
            <a:off x="533400" y="3915674"/>
            <a:ext cx="426719" cy="304800"/>
          </a:xfrm>
          <a:prstGeom prst="downArrow">
            <a:avLst/>
          </a:prstGeom>
          <a:solidFill>
            <a:srgbClr val="00B050"/>
          </a:solidFill>
          <a:ln w="381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38F1EBC7-B323-4D09-B163-5D8CBB196A4C}"/>
              </a:ext>
            </a:extLst>
          </p:cNvPr>
          <p:cNvSpPr/>
          <p:nvPr/>
        </p:nvSpPr>
        <p:spPr>
          <a:xfrm>
            <a:off x="533400" y="4754647"/>
            <a:ext cx="426719" cy="304800"/>
          </a:xfrm>
          <a:prstGeom prst="downArrow">
            <a:avLst/>
          </a:prstGeom>
          <a:solidFill>
            <a:srgbClr val="00B050"/>
          </a:solidFill>
          <a:ln w="381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6072A20-1847-410F-A55E-31F88E0771A4}"/>
              </a:ext>
            </a:extLst>
          </p:cNvPr>
          <p:cNvSpPr/>
          <p:nvPr/>
        </p:nvSpPr>
        <p:spPr>
          <a:xfrm>
            <a:off x="533400" y="5558403"/>
            <a:ext cx="426719" cy="304800"/>
          </a:xfrm>
          <a:prstGeom prst="downArrow">
            <a:avLst/>
          </a:prstGeom>
          <a:solidFill>
            <a:srgbClr val="00B050"/>
          </a:solidFill>
          <a:ln w="381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65358D01-EE6B-4B54-9FB7-AF4563474D0D}"/>
              </a:ext>
            </a:extLst>
          </p:cNvPr>
          <p:cNvSpPr/>
          <p:nvPr/>
        </p:nvSpPr>
        <p:spPr>
          <a:xfrm>
            <a:off x="6400800" y="439340"/>
            <a:ext cx="2537294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9705"/>
              <a:gd name="adj6" fmla="val -451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related to Business Model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51896E75-994B-4EAD-B916-D3ABD49811A8}"/>
              </a:ext>
            </a:extLst>
          </p:cNvPr>
          <p:cNvSpPr/>
          <p:nvPr/>
        </p:nvSpPr>
        <p:spPr>
          <a:xfrm>
            <a:off x="6400800" y="1197751"/>
            <a:ext cx="2537294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798"/>
              <a:gd name="adj6" fmla="val -435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Customer Willing to Buy Service after 90/60/30 Days 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7BDC63D-7D01-4645-AFC3-7025943C1878}"/>
              </a:ext>
            </a:extLst>
          </p:cNvPr>
          <p:cNvSpPr/>
          <p:nvPr/>
        </p:nvSpPr>
        <p:spPr>
          <a:xfrm>
            <a:off x="6433930" y="1956162"/>
            <a:ext cx="2537294" cy="5361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023"/>
              <a:gd name="adj6" fmla="val -435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Willing to Buy Sale/Service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7BE98489-85E3-4E00-97D5-067DCEF9DB82}"/>
              </a:ext>
            </a:extLst>
          </p:cNvPr>
          <p:cNvSpPr/>
          <p:nvPr/>
        </p:nvSpPr>
        <p:spPr>
          <a:xfrm>
            <a:off x="6433930" y="2714573"/>
            <a:ext cx="2537294" cy="6292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814"/>
              <a:gd name="adj6" fmla="val -4457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Customer Financial Eligibility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CED0A288-3546-4937-B944-7B4FBCD81DD6}"/>
              </a:ext>
            </a:extLst>
          </p:cNvPr>
          <p:cNvSpPr/>
          <p:nvPr/>
        </p:nvSpPr>
        <p:spPr>
          <a:xfrm>
            <a:off x="6433930" y="3557721"/>
            <a:ext cx="2537294" cy="6292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496"/>
              <a:gd name="adj6" fmla="val -4562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Demo to Customer / Quote Submission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4D888736-5A44-4DA0-B3F7-F87F18CEAA3F}"/>
              </a:ext>
            </a:extLst>
          </p:cNvPr>
          <p:cNvSpPr/>
          <p:nvPr/>
        </p:nvSpPr>
        <p:spPr>
          <a:xfrm>
            <a:off x="6433930" y="4400869"/>
            <a:ext cx="2537294" cy="6292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541"/>
              <a:gd name="adj6" fmla="val -43011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Price Finalization</a:t>
            </a: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D7F8AC6F-847E-4608-A6B5-73D679F45D2A}"/>
              </a:ext>
            </a:extLst>
          </p:cNvPr>
          <p:cNvSpPr/>
          <p:nvPr/>
        </p:nvSpPr>
        <p:spPr>
          <a:xfrm>
            <a:off x="6467060" y="5244017"/>
            <a:ext cx="2537294" cy="820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275"/>
              <a:gd name="adj6" fmla="val -435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Deal Closure</a:t>
            </a:r>
          </a:p>
          <a:p>
            <a:pPr algn="ctr"/>
            <a:r>
              <a:rPr lang="en-US" sz="1600" dirty="0"/>
              <a:t>(Deal Won/Lost ) </a:t>
            </a:r>
          </a:p>
        </p:txBody>
      </p:sp>
    </p:spTree>
    <p:extLst>
      <p:ext uri="{BB962C8B-B14F-4D97-AF65-F5344CB8AC3E}">
        <p14:creationId xmlns:p14="http://schemas.microsoft.com/office/powerpoint/2010/main" val="1030031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Uae 3d Map Images, Stock Photos &amp; Vectors | Shutterstock">
            <a:extLst>
              <a:ext uri="{FF2B5EF4-FFF2-40B4-BE49-F238E27FC236}">
                <a16:creationId xmlns:a16="http://schemas.microsoft.com/office/drawing/2014/main" id="{6751E58E-11BC-41A5-8A6C-D85C11375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6"/>
          <a:stretch/>
        </p:blipFill>
        <p:spPr bwMode="auto">
          <a:xfrm>
            <a:off x="838200" y="990600"/>
            <a:ext cx="6629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5ACF09EA-413F-4FBB-85AA-067ADA38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1981200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BCCB1B40-C3DC-47B5-94AB-E34AD9BD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4277" y="1981199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93EDBAA2-4AC6-41F0-B7D3-6B65A6B7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4500" y="3048000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cation Clipart Yellow - Free Transparent PNG Clipart Images Download">
            <a:extLst>
              <a:ext uri="{FF2B5EF4-FFF2-40B4-BE49-F238E27FC236}">
                <a16:creationId xmlns:a16="http://schemas.microsoft.com/office/drawing/2014/main" id="{5ED7E420-CB36-402A-92C2-86DA2F80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" b="90179" l="10000" r="90000">
                        <a14:foregroundMark x1="50000" y1="7589" x2="50000" y2="7589"/>
                        <a14:foregroundMark x1="50000" y1="90179" x2="50000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9991" y="3806994"/>
            <a:ext cx="616799" cy="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83286-55C1-408F-9197-7906E49BFCA3}"/>
              </a:ext>
            </a:extLst>
          </p:cNvPr>
          <p:cNvSpPr/>
          <p:nvPr/>
        </p:nvSpPr>
        <p:spPr>
          <a:xfrm>
            <a:off x="3463503" y="3526753"/>
            <a:ext cx="1413297" cy="36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KIRAN</a:t>
            </a:r>
          </a:p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ABU DHABI </a:t>
            </a:r>
          </a:p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MUSAFA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3FC84-DC42-4A4A-8EA8-F85AAFE312E3}"/>
              </a:ext>
            </a:extLst>
          </p:cNvPr>
          <p:cNvSpPr/>
          <p:nvPr/>
        </p:nvSpPr>
        <p:spPr>
          <a:xfrm>
            <a:off x="4637176" y="4300433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RANJITH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ABU DHABI RIWAIS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844241-FC0D-431B-BBDC-9460815A9468}"/>
              </a:ext>
            </a:extLst>
          </p:cNvPr>
          <p:cNvSpPr/>
          <p:nvPr/>
        </p:nvSpPr>
        <p:spPr>
          <a:xfrm>
            <a:off x="5108999" y="2428666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RAKESH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DUBAI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AL QUOZ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90828-51EA-45C8-8C3D-9519901B8E0C}"/>
              </a:ext>
            </a:extLst>
          </p:cNvPr>
          <p:cNvSpPr/>
          <p:nvPr/>
        </p:nvSpPr>
        <p:spPr>
          <a:xfrm>
            <a:off x="6882448" y="2264514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ROHITH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FUJAIRAH</a:t>
            </a:r>
          </a:p>
          <a:p>
            <a:pPr algn="ctr"/>
            <a:r>
              <a:rPr lang="en-US" sz="900" b="1" dirty="0">
                <a:solidFill>
                  <a:sysClr val="windowText" lastClr="000000"/>
                </a:solidFill>
              </a:rPr>
              <a:t>DIBBA</a:t>
            </a:r>
          </a:p>
          <a:p>
            <a:pPr algn="ctr"/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C9441-36D6-4FDD-B11C-CAC335E45B27}"/>
              </a:ext>
            </a:extLst>
          </p:cNvPr>
          <p:cNvSpPr/>
          <p:nvPr/>
        </p:nvSpPr>
        <p:spPr>
          <a:xfrm>
            <a:off x="5516105" y="1328632"/>
            <a:ext cx="1066800" cy="652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KAMAL</a:t>
            </a:r>
          </a:p>
          <a:p>
            <a:pPr algn="ctr"/>
            <a:r>
              <a:rPr lang="en-US" sz="1000" b="1" dirty="0">
                <a:solidFill>
                  <a:sysClr val="windowText" lastClr="000000"/>
                </a:solidFill>
              </a:rPr>
              <a:t>RAS AL KHAIMA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86B831-ABE3-45D9-BA26-009CF24EF437}"/>
              </a:ext>
            </a:extLst>
          </p:cNvPr>
          <p:cNvSpPr/>
          <p:nvPr/>
        </p:nvSpPr>
        <p:spPr>
          <a:xfrm>
            <a:off x="4267200" y="3294719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95C12-0B16-4B7F-84A2-D21E8F0EC341}"/>
              </a:ext>
            </a:extLst>
          </p:cNvPr>
          <p:cNvSpPr/>
          <p:nvPr/>
        </p:nvSpPr>
        <p:spPr>
          <a:xfrm>
            <a:off x="5732514" y="2249555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641F51-ACE8-487D-8DD8-C8878879B88F}"/>
              </a:ext>
            </a:extLst>
          </p:cNvPr>
          <p:cNvGrpSpPr/>
          <p:nvPr/>
        </p:nvGrpSpPr>
        <p:grpSpPr>
          <a:xfrm>
            <a:off x="6200360" y="1371600"/>
            <a:ext cx="616799" cy="493439"/>
            <a:chOff x="6200360" y="1371600"/>
            <a:chExt cx="616799" cy="493439"/>
          </a:xfrm>
        </p:grpSpPr>
        <p:pic>
          <p:nvPicPr>
            <p:cNvPr id="6" name="Picture 6" descr="Location Clipart Yellow - Free Transparent PNG Clipart Images Download">
              <a:extLst>
                <a:ext uri="{FF2B5EF4-FFF2-40B4-BE49-F238E27FC236}">
                  <a16:creationId xmlns:a16="http://schemas.microsoft.com/office/drawing/2014/main" id="{D03D82E5-3BD5-4724-BAB0-E9C7BD5EF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0" b="90179" l="10000" r="90000">
                          <a14:foregroundMark x1="50000" y1="7589" x2="50000" y2="7589"/>
                          <a14:foregroundMark x1="50000" y1="90179" x2="50000" y2="901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00360" y="1371600"/>
              <a:ext cx="616799" cy="49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DAB952-177D-4A7D-975A-8A3059E653B5}"/>
                </a:ext>
              </a:extLst>
            </p:cNvPr>
            <p:cNvSpPr/>
            <p:nvPr/>
          </p:nvSpPr>
          <p:spPr>
            <a:xfrm>
              <a:off x="6555659" y="1654915"/>
              <a:ext cx="182880" cy="134281"/>
            </a:xfrm>
            <a:prstGeom prst="ellipse">
              <a:avLst/>
            </a:prstGeom>
            <a:solidFill>
              <a:srgbClr val="58E2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C6148EC-8680-4B94-A260-D69461DADF7E}"/>
              </a:ext>
            </a:extLst>
          </p:cNvPr>
          <p:cNvSpPr/>
          <p:nvPr/>
        </p:nvSpPr>
        <p:spPr>
          <a:xfrm>
            <a:off x="6791008" y="2294385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433EE7-8E0C-4B56-AAB5-170996FEAD12}"/>
              </a:ext>
            </a:extLst>
          </p:cNvPr>
          <p:cNvSpPr/>
          <p:nvPr/>
        </p:nvSpPr>
        <p:spPr>
          <a:xfrm>
            <a:off x="5242560" y="4080892"/>
            <a:ext cx="182880" cy="134281"/>
          </a:xfrm>
          <a:prstGeom prst="ellipse">
            <a:avLst/>
          </a:prstGeom>
          <a:solidFill>
            <a:srgbClr val="58E2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8F862B8E-BE00-465E-89B7-B98F0AE6EE51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LIVE LOCATION VIEW SCREEN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CD7F4B2-B4D5-4E97-B3F8-33D14CD545A6}"/>
              </a:ext>
            </a:extLst>
          </p:cNvPr>
          <p:cNvSpPr/>
          <p:nvPr/>
        </p:nvSpPr>
        <p:spPr>
          <a:xfrm>
            <a:off x="380999" y="1066800"/>
            <a:ext cx="2869899" cy="798239"/>
          </a:xfrm>
          <a:prstGeom prst="wedgeRectCallout">
            <a:avLst>
              <a:gd name="adj1" fmla="val 86014"/>
              <a:gd name="adj2" fmla="val 140528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ZOOM IN TO VIEW ACCURATE GPS LOCATION</a:t>
            </a:r>
          </a:p>
        </p:txBody>
      </p:sp>
    </p:spTree>
    <p:extLst>
      <p:ext uri="{BB962C8B-B14F-4D97-AF65-F5344CB8AC3E}">
        <p14:creationId xmlns:p14="http://schemas.microsoft.com/office/powerpoint/2010/main" val="3382100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Uae 3d Map Images, Stock Photos &amp; Vectors | Shutterstock">
            <a:extLst>
              <a:ext uri="{FF2B5EF4-FFF2-40B4-BE49-F238E27FC236}">
                <a16:creationId xmlns:a16="http://schemas.microsoft.com/office/drawing/2014/main" id="{6751E58E-11BC-41A5-8A6C-D85C11375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6"/>
          <a:stretch/>
        </p:blipFill>
        <p:spPr bwMode="auto">
          <a:xfrm>
            <a:off x="1212245" y="1642914"/>
            <a:ext cx="6629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8F862B8E-BE00-465E-89B7-B98F0AE6EE51}"/>
              </a:ext>
            </a:extLst>
          </p:cNvPr>
          <p:cNvSpPr/>
          <p:nvPr/>
        </p:nvSpPr>
        <p:spPr>
          <a:xfrm>
            <a:off x="1" y="46976"/>
            <a:ext cx="6696026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DASH BOARD – ACTUAL VS TARGET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CD7F4B2-B4D5-4E97-B3F8-33D14CD545A6}"/>
              </a:ext>
            </a:extLst>
          </p:cNvPr>
          <p:cNvSpPr/>
          <p:nvPr/>
        </p:nvSpPr>
        <p:spPr>
          <a:xfrm>
            <a:off x="790775" y="5450161"/>
            <a:ext cx="2869899" cy="798239"/>
          </a:xfrm>
          <a:prstGeom prst="wedgeRectCallout">
            <a:avLst>
              <a:gd name="adj1" fmla="val 97298"/>
              <a:gd name="adj2" fmla="val -164944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MOVE YOUR CURSOR TO VIEW DETAILS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651B7D-8F1B-41F5-9D92-8C7FB125330B}"/>
              </a:ext>
            </a:extLst>
          </p:cNvPr>
          <p:cNvSpPr/>
          <p:nvPr/>
        </p:nvSpPr>
        <p:spPr>
          <a:xfrm>
            <a:off x="171609" y="1219646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YEAR / MONTH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958C56-5850-485C-BB5F-4DCD047DFA74}"/>
              </a:ext>
            </a:extLst>
          </p:cNvPr>
          <p:cNvSpPr/>
          <p:nvPr/>
        </p:nvSpPr>
        <p:spPr>
          <a:xfrm>
            <a:off x="172978" y="1401011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6BDCF9-6F2C-431B-9F7D-17E8452887D0}"/>
              </a:ext>
            </a:extLst>
          </p:cNvPr>
          <p:cNvSpPr/>
          <p:nvPr/>
        </p:nvSpPr>
        <p:spPr>
          <a:xfrm>
            <a:off x="1428455" y="1412204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3A42592-E6C2-4F5C-9DE0-E022B536405D}"/>
              </a:ext>
            </a:extLst>
          </p:cNvPr>
          <p:cNvSpPr/>
          <p:nvPr/>
        </p:nvSpPr>
        <p:spPr>
          <a:xfrm>
            <a:off x="1428455" y="1453449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1C17BC-D4FB-426E-B4B2-CC27E88D0541}"/>
              </a:ext>
            </a:extLst>
          </p:cNvPr>
          <p:cNvSpPr/>
          <p:nvPr/>
        </p:nvSpPr>
        <p:spPr>
          <a:xfrm>
            <a:off x="19665" y="1438256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JAN-2021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29E826-1390-4341-8438-522B205E7BBB}"/>
              </a:ext>
            </a:extLst>
          </p:cNvPr>
          <p:cNvSpPr/>
          <p:nvPr/>
        </p:nvSpPr>
        <p:spPr>
          <a:xfrm>
            <a:off x="1805363" y="1190680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HUB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091BB6B-4FD7-4A5A-9A75-2039EA142AB8}"/>
              </a:ext>
            </a:extLst>
          </p:cNvPr>
          <p:cNvSpPr/>
          <p:nvPr/>
        </p:nvSpPr>
        <p:spPr>
          <a:xfrm>
            <a:off x="1906780" y="1372045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F9FF62-FDCA-430C-81F2-1418B6FB4EBF}"/>
              </a:ext>
            </a:extLst>
          </p:cNvPr>
          <p:cNvSpPr/>
          <p:nvPr/>
        </p:nvSpPr>
        <p:spPr>
          <a:xfrm>
            <a:off x="3162257" y="1383238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F59A52-1DA2-4AE1-A32F-C8B9A3903D87}"/>
              </a:ext>
            </a:extLst>
          </p:cNvPr>
          <p:cNvSpPr/>
          <p:nvPr/>
        </p:nvSpPr>
        <p:spPr>
          <a:xfrm>
            <a:off x="3162257" y="1424483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6D769F-F07F-49FC-BFFF-2394F53DF38B}"/>
              </a:ext>
            </a:extLst>
          </p:cNvPr>
          <p:cNvSpPr/>
          <p:nvPr/>
        </p:nvSpPr>
        <p:spPr>
          <a:xfrm>
            <a:off x="1753467" y="1409290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696B86-1296-40F4-8E53-647099C07D8B}"/>
              </a:ext>
            </a:extLst>
          </p:cNvPr>
          <p:cNvSpPr/>
          <p:nvPr/>
        </p:nvSpPr>
        <p:spPr>
          <a:xfrm>
            <a:off x="1805363" y="1691984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SUB-HUB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1D2D5BA-B58E-4428-9027-8DED57321E97}"/>
              </a:ext>
            </a:extLst>
          </p:cNvPr>
          <p:cNvSpPr/>
          <p:nvPr/>
        </p:nvSpPr>
        <p:spPr>
          <a:xfrm>
            <a:off x="1906780" y="1873349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054DB25-466F-45CA-A4D1-276D305F4307}"/>
              </a:ext>
            </a:extLst>
          </p:cNvPr>
          <p:cNvSpPr/>
          <p:nvPr/>
        </p:nvSpPr>
        <p:spPr>
          <a:xfrm>
            <a:off x="3162257" y="1925787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3CBFF73-49E9-4C77-A242-F64A80215A39}"/>
              </a:ext>
            </a:extLst>
          </p:cNvPr>
          <p:cNvSpPr/>
          <p:nvPr/>
        </p:nvSpPr>
        <p:spPr>
          <a:xfrm>
            <a:off x="3155178" y="1884542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267C37F-A36B-4E8F-A0D5-8D077EE9F0D6}"/>
              </a:ext>
            </a:extLst>
          </p:cNvPr>
          <p:cNvSpPr/>
          <p:nvPr/>
        </p:nvSpPr>
        <p:spPr>
          <a:xfrm>
            <a:off x="3149021" y="1910594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0B7574-77AD-4C17-88DE-C272AE16B485}"/>
              </a:ext>
            </a:extLst>
          </p:cNvPr>
          <p:cNvSpPr/>
          <p:nvPr/>
        </p:nvSpPr>
        <p:spPr>
          <a:xfrm>
            <a:off x="5105400" y="1481732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SALES ENGINEER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9EAC3B7-9537-4450-9DB7-5C466E2B9D0F}"/>
              </a:ext>
            </a:extLst>
          </p:cNvPr>
          <p:cNvSpPr/>
          <p:nvPr/>
        </p:nvSpPr>
        <p:spPr>
          <a:xfrm>
            <a:off x="5206817" y="1663097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CD7B578-D72F-4657-BDB3-8EC1E14F4816}"/>
              </a:ext>
            </a:extLst>
          </p:cNvPr>
          <p:cNvSpPr/>
          <p:nvPr/>
        </p:nvSpPr>
        <p:spPr>
          <a:xfrm>
            <a:off x="6462294" y="1715535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4DA5B08-2EBE-4363-842C-56CA723426F8}"/>
              </a:ext>
            </a:extLst>
          </p:cNvPr>
          <p:cNvSpPr/>
          <p:nvPr/>
        </p:nvSpPr>
        <p:spPr>
          <a:xfrm>
            <a:off x="6455215" y="1674290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9D56AB3-F86B-4A73-9CEB-E19F04D269EC}"/>
              </a:ext>
            </a:extLst>
          </p:cNvPr>
          <p:cNvSpPr/>
          <p:nvPr/>
        </p:nvSpPr>
        <p:spPr>
          <a:xfrm>
            <a:off x="6449058" y="1700342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F9B729F-C1FC-45CE-8084-EEA5CA765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80" y="1991573"/>
            <a:ext cx="1994209" cy="59540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380CD46-44B1-4ED9-AF61-0CD6ADEB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57" y="2541305"/>
            <a:ext cx="1994209" cy="59540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0343052-552E-4BFF-B461-EE2B4EC16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28" y="4419815"/>
            <a:ext cx="1994209" cy="59540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7F0B335-0CED-440C-A2E1-D8333652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46" y="3700314"/>
            <a:ext cx="1994209" cy="59540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002EAF2-7BC0-4BE6-B602-9A67FDA2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91" y="2839009"/>
            <a:ext cx="1994209" cy="59540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FA88400-7924-4CA4-8D83-69C00C80A6B0}"/>
              </a:ext>
            </a:extLst>
          </p:cNvPr>
          <p:cNvSpPr/>
          <p:nvPr/>
        </p:nvSpPr>
        <p:spPr>
          <a:xfrm>
            <a:off x="3437748" y="1201901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02AD2B0-17AD-4F74-807A-6083A72D6CC0}"/>
              </a:ext>
            </a:extLst>
          </p:cNvPr>
          <p:cNvSpPr/>
          <p:nvPr/>
        </p:nvSpPr>
        <p:spPr>
          <a:xfrm>
            <a:off x="3539165" y="1383266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EB14BE0-1D8C-4F2C-9981-ABA8190AFA7E}"/>
              </a:ext>
            </a:extLst>
          </p:cNvPr>
          <p:cNvSpPr/>
          <p:nvPr/>
        </p:nvSpPr>
        <p:spPr>
          <a:xfrm>
            <a:off x="4794642" y="1394459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C1A5305-1AA1-4446-B892-198D4C62B26B}"/>
              </a:ext>
            </a:extLst>
          </p:cNvPr>
          <p:cNvSpPr/>
          <p:nvPr/>
        </p:nvSpPr>
        <p:spPr>
          <a:xfrm>
            <a:off x="4794642" y="1435704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EA88A6-BEDF-4096-8408-2968C6C643DA}"/>
              </a:ext>
            </a:extLst>
          </p:cNvPr>
          <p:cNvSpPr/>
          <p:nvPr/>
        </p:nvSpPr>
        <p:spPr>
          <a:xfrm>
            <a:off x="3437748" y="1703205"/>
            <a:ext cx="1524913" cy="153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SEGMENTATION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69E5CD9-C3E4-40A9-9589-4DF9D2E7C414}"/>
              </a:ext>
            </a:extLst>
          </p:cNvPr>
          <p:cNvSpPr/>
          <p:nvPr/>
        </p:nvSpPr>
        <p:spPr>
          <a:xfrm>
            <a:off x="3539165" y="1884570"/>
            <a:ext cx="1524913" cy="2419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5E46E28-85D4-435B-A525-DE50CC70FE0B}"/>
              </a:ext>
            </a:extLst>
          </p:cNvPr>
          <p:cNvSpPr/>
          <p:nvPr/>
        </p:nvSpPr>
        <p:spPr>
          <a:xfrm>
            <a:off x="4794642" y="1937008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429D7F0-4990-40D6-874F-05C942EC0042}"/>
              </a:ext>
            </a:extLst>
          </p:cNvPr>
          <p:cNvSpPr/>
          <p:nvPr/>
        </p:nvSpPr>
        <p:spPr>
          <a:xfrm>
            <a:off x="4787563" y="1895763"/>
            <a:ext cx="267612" cy="2028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03593A7-4277-4017-9364-73D07E33304F}"/>
              </a:ext>
            </a:extLst>
          </p:cNvPr>
          <p:cNvSpPr/>
          <p:nvPr/>
        </p:nvSpPr>
        <p:spPr>
          <a:xfrm>
            <a:off x="4781406" y="1921815"/>
            <a:ext cx="225287" cy="137025"/>
          </a:xfrm>
          <a:custGeom>
            <a:avLst/>
            <a:gdLst>
              <a:gd name="connsiteX0" fmla="*/ 0 w 225287"/>
              <a:gd name="connsiteY0" fmla="*/ 0 h 119270"/>
              <a:gd name="connsiteX1" fmla="*/ 119269 w 225287"/>
              <a:gd name="connsiteY1" fmla="*/ 119270 h 119270"/>
              <a:gd name="connsiteX2" fmla="*/ 225287 w 225287"/>
              <a:gd name="connsiteY2" fmla="*/ 0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87" h="119270">
                <a:moveTo>
                  <a:pt x="0" y="0"/>
                </a:moveTo>
                <a:lnTo>
                  <a:pt x="119269" y="119270"/>
                </a:lnTo>
                <a:lnTo>
                  <a:pt x="225287" y="0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01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66862-72F4-44DC-A1C2-6CDC2965B6E4}"/>
              </a:ext>
            </a:extLst>
          </p:cNvPr>
          <p:cNvSpPr/>
          <p:nvPr/>
        </p:nvSpPr>
        <p:spPr>
          <a:xfrm>
            <a:off x="228600" y="685800"/>
            <a:ext cx="8686800" cy="5410200"/>
          </a:xfrm>
          <a:prstGeom prst="rect">
            <a:avLst/>
          </a:prstGeom>
          <a:solidFill>
            <a:schemeClr val="tx1"/>
          </a:solidFill>
          <a:ln w="177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F3E6714-B755-4C56-82D3-6DAF00D25225}"/>
              </a:ext>
            </a:extLst>
          </p:cNvPr>
          <p:cNvSpPr/>
          <p:nvPr/>
        </p:nvSpPr>
        <p:spPr>
          <a:xfrm>
            <a:off x="1" y="52130"/>
            <a:ext cx="6794428" cy="4812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Dashboard – Manager 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F3E4A-E3F6-4259-96D0-FC84EA222DCE}"/>
              </a:ext>
            </a:extLst>
          </p:cNvPr>
          <p:cNvSpPr/>
          <p:nvPr/>
        </p:nvSpPr>
        <p:spPr>
          <a:xfrm>
            <a:off x="72760" y="1123072"/>
            <a:ext cx="2824455" cy="6095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9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Improvement in Sales &amp; Marketing </a:t>
            </a:r>
          </a:p>
        </p:txBody>
      </p:sp>
      <p:sp>
        <p:nvSpPr>
          <p:cNvPr id="5" name="Rectangl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14E4FAD-7C08-4284-B464-B60B1F9C63CD}"/>
              </a:ext>
            </a:extLst>
          </p:cNvPr>
          <p:cNvSpPr/>
          <p:nvPr/>
        </p:nvSpPr>
        <p:spPr>
          <a:xfrm>
            <a:off x="7222546" y="1201432"/>
            <a:ext cx="1754215" cy="42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Back to Main Screen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AD393F-6D4B-4D55-BF8D-4C2352458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058"/>
              </p:ext>
            </p:extLst>
          </p:nvPr>
        </p:nvGraphicFramePr>
        <p:xfrm>
          <a:off x="533400" y="2118043"/>
          <a:ext cx="7848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9100">
                  <a:extLst>
                    <a:ext uri="{9D8B030D-6E8A-4147-A177-3AD203B41FA5}">
                      <a16:colId xmlns:a16="http://schemas.microsoft.com/office/drawing/2014/main" val="2394800532"/>
                    </a:ext>
                  </a:extLst>
                </a:gridCol>
                <a:gridCol w="1019300">
                  <a:extLst>
                    <a:ext uri="{9D8B030D-6E8A-4147-A177-3AD203B41FA5}">
                      <a16:colId xmlns:a16="http://schemas.microsoft.com/office/drawing/2014/main" val="55753297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129549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36941345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6662216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718856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 anchor="ctr">
                    <a:lnL w="12700" cmpd="sng">
                      <a:noFill/>
                    </a:lnL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893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</a:t>
                      </a:r>
                    </a:p>
                  </a:txBody>
                  <a:tcPr anchor="ctr">
                    <a:lnL w="12700" cmpd="sng">
                      <a:noFill/>
                    </a:lnL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7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HUB-1</a:t>
                      </a:r>
                    </a:p>
                  </a:txBody>
                  <a:tcPr anchor="ctr">
                    <a:lnT w="12700" cmpd="sng">
                      <a:noFill/>
                    </a:lnT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76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HUB-2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0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HUB-3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5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HUB-4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31764"/>
                  </a:ext>
                </a:extLst>
              </a:tr>
            </a:tbl>
          </a:graphicData>
        </a:graphic>
      </p:graphicFrame>
      <p:sp>
        <p:nvSpPr>
          <p:cNvPr id="8" name="Plus Sign 7">
            <a:extLst>
              <a:ext uri="{FF2B5EF4-FFF2-40B4-BE49-F238E27FC236}">
                <a16:creationId xmlns:a16="http://schemas.microsoft.com/office/drawing/2014/main" id="{36D5733B-160F-48CE-83F5-7039466C42E5}"/>
              </a:ext>
            </a:extLst>
          </p:cNvPr>
          <p:cNvSpPr/>
          <p:nvPr/>
        </p:nvSpPr>
        <p:spPr>
          <a:xfrm>
            <a:off x="1752600" y="2994283"/>
            <a:ext cx="135946" cy="221974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CCB11F3B-D0BB-4295-B7B1-D5FC4526824A}"/>
              </a:ext>
            </a:extLst>
          </p:cNvPr>
          <p:cNvSpPr/>
          <p:nvPr/>
        </p:nvSpPr>
        <p:spPr>
          <a:xfrm>
            <a:off x="1752600" y="3391251"/>
            <a:ext cx="135946" cy="221974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4ED41D0E-E481-49F0-96CB-FD47892A38F3}"/>
              </a:ext>
            </a:extLst>
          </p:cNvPr>
          <p:cNvSpPr/>
          <p:nvPr/>
        </p:nvSpPr>
        <p:spPr>
          <a:xfrm>
            <a:off x="1752600" y="3746373"/>
            <a:ext cx="135946" cy="221974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AA47087D-7E07-4535-9DC8-757C90752FD2}"/>
              </a:ext>
            </a:extLst>
          </p:cNvPr>
          <p:cNvSpPr/>
          <p:nvPr/>
        </p:nvSpPr>
        <p:spPr>
          <a:xfrm>
            <a:off x="1752600" y="4105666"/>
            <a:ext cx="135946" cy="221974"/>
          </a:xfrm>
          <a:prstGeom prst="mathPlus">
            <a:avLst>
              <a:gd name="adj1" fmla="val 90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6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BDBFAD-A11E-413B-A52D-44161DAD3AD4}"/>
              </a:ext>
            </a:extLst>
          </p:cNvPr>
          <p:cNvSpPr/>
          <p:nvPr/>
        </p:nvSpPr>
        <p:spPr>
          <a:xfrm>
            <a:off x="3657600" y="2895600"/>
            <a:ext cx="2400300" cy="3947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757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00DAC-E227-4CD8-BDA5-20B21678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8"/>
          <a:stretch/>
        </p:blipFill>
        <p:spPr>
          <a:xfrm>
            <a:off x="152400" y="428030"/>
            <a:ext cx="8855459" cy="57441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9082AA-C9EF-40AF-A541-754A76DDD8BE}"/>
              </a:ext>
            </a:extLst>
          </p:cNvPr>
          <p:cNvSpPr/>
          <p:nvPr/>
        </p:nvSpPr>
        <p:spPr>
          <a:xfrm>
            <a:off x="-92459" y="152400"/>
            <a:ext cx="885545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SALES FUNNEL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36817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7B768F5E-8E8D-4728-B037-5C0427C350CC}"/>
              </a:ext>
            </a:extLst>
          </p:cNvPr>
          <p:cNvSpPr/>
          <p:nvPr/>
        </p:nvSpPr>
        <p:spPr>
          <a:xfrm rot="5400000">
            <a:off x="6425130" y="4465156"/>
            <a:ext cx="779143" cy="650763"/>
          </a:xfrm>
          <a:prstGeom prst="notchedRightArrow">
            <a:avLst/>
          </a:prstGeom>
          <a:solidFill>
            <a:srgbClr val="58E20C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99696AF4-E3B2-4B7F-BAFB-3131D686285A}"/>
              </a:ext>
            </a:extLst>
          </p:cNvPr>
          <p:cNvSpPr/>
          <p:nvPr/>
        </p:nvSpPr>
        <p:spPr>
          <a:xfrm rot="11054098">
            <a:off x="7226659" y="375318"/>
            <a:ext cx="1830765" cy="348699"/>
          </a:xfrm>
          <a:prstGeom prst="chord">
            <a:avLst>
              <a:gd name="adj1" fmla="val 2700000"/>
              <a:gd name="adj2" fmla="val 136896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161B8987-4DF4-40D6-ABC5-FD5E9FFCA9E6}"/>
              </a:ext>
            </a:extLst>
          </p:cNvPr>
          <p:cNvSpPr/>
          <p:nvPr/>
        </p:nvSpPr>
        <p:spPr>
          <a:xfrm rot="10800000">
            <a:off x="6378084" y="3577988"/>
            <a:ext cx="792123" cy="1155735"/>
          </a:xfrm>
          <a:custGeom>
            <a:avLst/>
            <a:gdLst>
              <a:gd name="connsiteX0" fmla="*/ 0 w 3124200"/>
              <a:gd name="connsiteY0" fmla="*/ 1219200 h 1219200"/>
              <a:gd name="connsiteX1" fmla="*/ 304800 w 3124200"/>
              <a:gd name="connsiteY1" fmla="*/ 0 h 1219200"/>
              <a:gd name="connsiteX2" fmla="*/ 2819400 w 3124200"/>
              <a:gd name="connsiteY2" fmla="*/ 0 h 1219200"/>
              <a:gd name="connsiteX3" fmla="*/ 3124200 w 3124200"/>
              <a:gd name="connsiteY3" fmla="*/ 1219200 h 1219200"/>
              <a:gd name="connsiteX4" fmla="*/ 0 w 3124200"/>
              <a:gd name="connsiteY4" fmla="*/ 1219200 h 1219200"/>
              <a:gd name="connsiteX0" fmla="*/ 0 w 3124200"/>
              <a:gd name="connsiteY0" fmla="*/ 1371600 h 1371600"/>
              <a:gd name="connsiteX1" fmla="*/ 304800 w 3124200"/>
              <a:gd name="connsiteY1" fmla="*/ 152400 h 1371600"/>
              <a:gd name="connsiteX2" fmla="*/ 2819400 w 3124200"/>
              <a:gd name="connsiteY2" fmla="*/ 152400 h 1371600"/>
              <a:gd name="connsiteX3" fmla="*/ 3124200 w 3124200"/>
              <a:gd name="connsiteY3" fmla="*/ 1371600 h 1371600"/>
              <a:gd name="connsiteX4" fmla="*/ 0 w 3124200"/>
              <a:gd name="connsiteY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371600">
                <a:moveTo>
                  <a:pt x="0" y="1371600"/>
                </a:moveTo>
                <a:lnTo>
                  <a:pt x="304800" y="152400"/>
                </a:lnTo>
                <a:cubicBezTo>
                  <a:pt x="774700" y="-50800"/>
                  <a:pt x="2349500" y="-50800"/>
                  <a:pt x="2819400" y="152400"/>
                </a:cubicBezTo>
                <a:lnTo>
                  <a:pt x="31242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00CC00"/>
          </a:solidFill>
          <a:ln w="12700" cmpd="thinThick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E79EE-FDCB-4E2F-9687-E73E7DEDF853}"/>
              </a:ext>
            </a:extLst>
          </p:cNvPr>
          <p:cNvSpPr/>
          <p:nvPr/>
        </p:nvSpPr>
        <p:spPr>
          <a:xfrm>
            <a:off x="6208715" y="3356425"/>
            <a:ext cx="1137139" cy="268028"/>
          </a:xfrm>
          <a:prstGeom prst="ellipse">
            <a:avLst/>
          </a:prstGeom>
          <a:solidFill>
            <a:srgbClr val="58E20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3">
            <a:extLst>
              <a:ext uri="{FF2B5EF4-FFF2-40B4-BE49-F238E27FC236}">
                <a16:creationId xmlns:a16="http://schemas.microsoft.com/office/drawing/2014/main" id="{39648142-B867-443E-9233-CDEDFA3DE93E}"/>
              </a:ext>
            </a:extLst>
          </p:cNvPr>
          <p:cNvSpPr/>
          <p:nvPr/>
        </p:nvSpPr>
        <p:spPr>
          <a:xfrm rot="10800000">
            <a:off x="6040609" y="2859093"/>
            <a:ext cx="1480474" cy="650763"/>
          </a:xfrm>
          <a:custGeom>
            <a:avLst/>
            <a:gdLst>
              <a:gd name="connsiteX0" fmla="*/ 0 w 3124200"/>
              <a:gd name="connsiteY0" fmla="*/ 1219200 h 1219200"/>
              <a:gd name="connsiteX1" fmla="*/ 304800 w 3124200"/>
              <a:gd name="connsiteY1" fmla="*/ 0 h 1219200"/>
              <a:gd name="connsiteX2" fmla="*/ 2819400 w 3124200"/>
              <a:gd name="connsiteY2" fmla="*/ 0 h 1219200"/>
              <a:gd name="connsiteX3" fmla="*/ 3124200 w 3124200"/>
              <a:gd name="connsiteY3" fmla="*/ 1219200 h 1219200"/>
              <a:gd name="connsiteX4" fmla="*/ 0 w 3124200"/>
              <a:gd name="connsiteY4" fmla="*/ 1219200 h 1219200"/>
              <a:gd name="connsiteX0" fmla="*/ 0 w 3124200"/>
              <a:gd name="connsiteY0" fmla="*/ 1371600 h 1371600"/>
              <a:gd name="connsiteX1" fmla="*/ 304800 w 3124200"/>
              <a:gd name="connsiteY1" fmla="*/ 152400 h 1371600"/>
              <a:gd name="connsiteX2" fmla="*/ 2819400 w 3124200"/>
              <a:gd name="connsiteY2" fmla="*/ 152400 h 1371600"/>
              <a:gd name="connsiteX3" fmla="*/ 3124200 w 3124200"/>
              <a:gd name="connsiteY3" fmla="*/ 1371600 h 1371600"/>
              <a:gd name="connsiteX4" fmla="*/ 0 w 3124200"/>
              <a:gd name="connsiteY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371600">
                <a:moveTo>
                  <a:pt x="0" y="1371600"/>
                </a:moveTo>
                <a:lnTo>
                  <a:pt x="304800" y="152400"/>
                </a:lnTo>
                <a:cubicBezTo>
                  <a:pt x="774700" y="-50800"/>
                  <a:pt x="2349500" y="-50800"/>
                  <a:pt x="2819400" y="152400"/>
                </a:cubicBezTo>
                <a:lnTo>
                  <a:pt x="31242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99FF33"/>
          </a:solidFill>
          <a:ln w="12700" cmpd="thinThick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23890F-74F7-4AF4-A7A2-AF32CBCD026D}"/>
              </a:ext>
            </a:extLst>
          </p:cNvPr>
          <p:cNvSpPr/>
          <p:nvPr/>
        </p:nvSpPr>
        <p:spPr>
          <a:xfrm>
            <a:off x="6008585" y="2714676"/>
            <a:ext cx="1499522" cy="240844"/>
          </a:xfrm>
          <a:prstGeom prst="ellipse">
            <a:avLst/>
          </a:prstGeom>
          <a:solidFill>
            <a:srgbClr val="58E20C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3">
            <a:extLst>
              <a:ext uri="{FF2B5EF4-FFF2-40B4-BE49-F238E27FC236}">
                <a16:creationId xmlns:a16="http://schemas.microsoft.com/office/drawing/2014/main" id="{428025F9-D07B-4D3E-B642-4250319BD2CB}"/>
              </a:ext>
            </a:extLst>
          </p:cNvPr>
          <p:cNvSpPr/>
          <p:nvPr/>
        </p:nvSpPr>
        <p:spPr>
          <a:xfrm rot="10800000">
            <a:off x="5711333" y="2187390"/>
            <a:ext cx="2019300" cy="650762"/>
          </a:xfrm>
          <a:custGeom>
            <a:avLst/>
            <a:gdLst>
              <a:gd name="connsiteX0" fmla="*/ 0 w 3124200"/>
              <a:gd name="connsiteY0" fmla="*/ 1219200 h 1219200"/>
              <a:gd name="connsiteX1" fmla="*/ 304800 w 3124200"/>
              <a:gd name="connsiteY1" fmla="*/ 0 h 1219200"/>
              <a:gd name="connsiteX2" fmla="*/ 2819400 w 3124200"/>
              <a:gd name="connsiteY2" fmla="*/ 0 h 1219200"/>
              <a:gd name="connsiteX3" fmla="*/ 3124200 w 3124200"/>
              <a:gd name="connsiteY3" fmla="*/ 1219200 h 1219200"/>
              <a:gd name="connsiteX4" fmla="*/ 0 w 3124200"/>
              <a:gd name="connsiteY4" fmla="*/ 1219200 h 1219200"/>
              <a:gd name="connsiteX0" fmla="*/ 0 w 3124200"/>
              <a:gd name="connsiteY0" fmla="*/ 1371600 h 1371600"/>
              <a:gd name="connsiteX1" fmla="*/ 304800 w 3124200"/>
              <a:gd name="connsiteY1" fmla="*/ 152400 h 1371600"/>
              <a:gd name="connsiteX2" fmla="*/ 2819400 w 3124200"/>
              <a:gd name="connsiteY2" fmla="*/ 152400 h 1371600"/>
              <a:gd name="connsiteX3" fmla="*/ 3124200 w 3124200"/>
              <a:gd name="connsiteY3" fmla="*/ 1371600 h 1371600"/>
              <a:gd name="connsiteX4" fmla="*/ 0 w 3124200"/>
              <a:gd name="connsiteY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371600">
                <a:moveTo>
                  <a:pt x="0" y="1371600"/>
                </a:moveTo>
                <a:lnTo>
                  <a:pt x="304800" y="152400"/>
                </a:lnTo>
                <a:cubicBezTo>
                  <a:pt x="774700" y="-50800"/>
                  <a:pt x="2349500" y="-50800"/>
                  <a:pt x="2819400" y="152400"/>
                </a:cubicBezTo>
                <a:lnTo>
                  <a:pt x="31242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 w="12700" cmpd="thinThick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D2D14-79E8-4311-8C51-C0912ECD0988}"/>
              </a:ext>
            </a:extLst>
          </p:cNvPr>
          <p:cNvSpPr/>
          <p:nvPr/>
        </p:nvSpPr>
        <p:spPr>
          <a:xfrm>
            <a:off x="5692283" y="2042969"/>
            <a:ext cx="2038350" cy="2893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3">
            <a:extLst>
              <a:ext uri="{FF2B5EF4-FFF2-40B4-BE49-F238E27FC236}">
                <a16:creationId xmlns:a16="http://schemas.microsoft.com/office/drawing/2014/main" id="{C1530E05-72E6-48BB-9846-6E2CDE8680AD}"/>
              </a:ext>
            </a:extLst>
          </p:cNvPr>
          <p:cNvSpPr/>
          <p:nvPr/>
        </p:nvSpPr>
        <p:spPr>
          <a:xfrm rot="10800000">
            <a:off x="5387483" y="1372228"/>
            <a:ext cx="2628900" cy="815159"/>
          </a:xfrm>
          <a:custGeom>
            <a:avLst/>
            <a:gdLst>
              <a:gd name="connsiteX0" fmla="*/ 0 w 3124200"/>
              <a:gd name="connsiteY0" fmla="*/ 1219200 h 1219200"/>
              <a:gd name="connsiteX1" fmla="*/ 304800 w 3124200"/>
              <a:gd name="connsiteY1" fmla="*/ 0 h 1219200"/>
              <a:gd name="connsiteX2" fmla="*/ 2819400 w 3124200"/>
              <a:gd name="connsiteY2" fmla="*/ 0 h 1219200"/>
              <a:gd name="connsiteX3" fmla="*/ 3124200 w 3124200"/>
              <a:gd name="connsiteY3" fmla="*/ 1219200 h 1219200"/>
              <a:gd name="connsiteX4" fmla="*/ 0 w 3124200"/>
              <a:gd name="connsiteY4" fmla="*/ 1219200 h 1219200"/>
              <a:gd name="connsiteX0" fmla="*/ 0 w 3124200"/>
              <a:gd name="connsiteY0" fmla="*/ 1371600 h 1371600"/>
              <a:gd name="connsiteX1" fmla="*/ 304800 w 3124200"/>
              <a:gd name="connsiteY1" fmla="*/ 152400 h 1371600"/>
              <a:gd name="connsiteX2" fmla="*/ 2819400 w 3124200"/>
              <a:gd name="connsiteY2" fmla="*/ 152400 h 1371600"/>
              <a:gd name="connsiteX3" fmla="*/ 3124200 w 3124200"/>
              <a:gd name="connsiteY3" fmla="*/ 1371600 h 1371600"/>
              <a:gd name="connsiteX4" fmla="*/ 0 w 3124200"/>
              <a:gd name="connsiteY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371600">
                <a:moveTo>
                  <a:pt x="0" y="1371600"/>
                </a:moveTo>
                <a:lnTo>
                  <a:pt x="304800" y="152400"/>
                </a:lnTo>
                <a:cubicBezTo>
                  <a:pt x="774700" y="-50800"/>
                  <a:pt x="2349500" y="-50800"/>
                  <a:pt x="2819400" y="152400"/>
                </a:cubicBezTo>
                <a:lnTo>
                  <a:pt x="31242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CC00"/>
          </a:solidFill>
          <a:ln w="12700" cmpd="thinThick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45CB55-15B1-4044-B001-F6A2780F575A}"/>
              </a:ext>
            </a:extLst>
          </p:cNvPr>
          <p:cNvSpPr/>
          <p:nvPr/>
        </p:nvSpPr>
        <p:spPr>
          <a:xfrm>
            <a:off x="5349383" y="1204769"/>
            <a:ext cx="2628900" cy="421933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BCF00EF0-F7CE-4ADB-89DD-6EF6B087CA95}"/>
              </a:ext>
            </a:extLst>
          </p:cNvPr>
          <p:cNvSpPr/>
          <p:nvPr/>
        </p:nvSpPr>
        <p:spPr>
          <a:xfrm rot="10800000">
            <a:off x="5006483" y="541973"/>
            <a:ext cx="3314700" cy="914400"/>
          </a:xfrm>
          <a:custGeom>
            <a:avLst/>
            <a:gdLst>
              <a:gd name="connsiteX0" fmla="*/ 0 w 3124200"/>
              <a:gd name="connsiteY0" fmla="*/ 1219200 h 1219200"/>
              <a:gd name="connsiteX1" fmla="*/ 304800 w 3124200"/>
              <a:gd name="connsiteY1" fmla="*/ 0 h 1219200"/>
              <a:gd name="connsiteX2" fmla="*/ 2819400 w 3124200"/>
              <a:gd name="connsiteY2" fmla="*/ 0 h 1219200"/>
              <a:gd name="connsiteX3" fmla="*/ 3124200 w 3124200"/>
              <a:gd name="connsiteY3" fmla="*/ 1219200 h 1219200"/>
              <a:gd name="connsiteX4" fmla="*/ 0 w 3124200"/>
              <a:gd name="connsiteY4" fmla="*/ 1219200 h 1219200"/>
              <a:gd name="connsiteX0" fmla="*/ 0 w 3124200"/>
              <a:gd name="connsiteY0" fmla="*/ 1371600 h 1371600"/>
              <a:gd name="connsiteX1" fmla="*/ 304800 w 3124200"/>
              <a:gd name="connsiteY1" fmla="*/ 152400 h 1371600"/>
              <a:gd name="connsiteX2" fmla="*/ 2819400 w 3124200"/>
              <a:gd name="connsiteY2" fmla="*/ 152400 h 1371600"/>
              <a:gd name="connsiteX3" fmla="*/ 3124200 w 3124200"/>
              <a:gd name="connsiteY3" fmla="*/ 1371600 h 1371600"/>
              <a:gd name="connsiteX4" fmla="*/ 0 w 3124200"/>
              <a:gd name="connsiteY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371600">
                <a:moveTo>
                  <a:pt x="0" y="1371600"/>
                </a:moveTo>
                <a:lnTo>
                  <a:pt x="304800" y="152400"/>
                </a:lnTo>
                <a:cubicBezTo>
                  <a:pt x="774700" y="-50800"/>
                  <a:pt x="2349500" y="-50800"/>
                  <a:pt x="2819400" y="152400"/>
                </a:cubicBezTo>
                <a:lnTo>
                  <a:pt x="31242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D4891A"/>
          </a:solidFill>
          <a:ln w="12700" cmpd="thinThick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9B81E7-2E65-4383-9059-701E24F72B3D}"/>
              </a:ext>
            </a:extLst>
          </p:cNvPr>
          <p:cNvSpPr/>
          <p:nvPr/>
        </p:nvSpPr>
        <p:spPr>
          <a:xfrm>
            <a:off x="5006483" y="303309"/>
            <a:ext cx="3314700" cy="44426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0FAEF-405B-4592-AAEB-DE3D4166E225}"/>
              </a:ext>
            </a:extLst>
          </p:cNvPr>
          <p:cNvSpPr/>
          <p:nvPr/>
        </p:nvSpPr>
        <p:spPr>
          <a:xfrm>
            <a:off x="4019800" y="831864"/>
            <a:ext cx="1485900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BPS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4E7BB8-E6A2-49B7-A3A9-DF3D40E4B1CA}"/>
              </a:ext>
            </a:extLst>
          </p:cNvPr>
          <p:cNvSpPr/>
          <p:nvPr/>
        </p:nvSpPr>
        <p:spPr>
          <a:xfrm>
            <a:off x="8524660" y="540414"/>
            <a:ext cx="304800" cy="74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103C56-7075-4CF0-8B9E-BD9F07AB1083}"/>
              </a:ext>
            </a:extLst>
          </p:cNvPr>
          <p:cNvSpPr/>
          <p:nvPr/>
        </p:nvSpPr>
        <p:spPr>
          <a:xfrm>
            <a:off x="4310619" y="1676794"/>
            <a:ext cx="1485900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CALLS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730B0-B2F7-456A-BE89-C0B681BEFA03}"/>
              </a:ext>
            </a:extLst>
          </p:cNvPr>
          <p:cNvSpPr/>
          <p:nvPr/>
        </p:nvSpPr>
        <p:spPr>
          <a:xfrm>
            <a:off x="4606433" y="2341730"/>
            <a:ext cx="1485900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LEADS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C6D5E1-C54B-40EC-A427-D2759AF490F0}"/>
              </a:ext>
            </a:extLst>
          </p:cNvPr>
          <p:cNvSpPr/>
          <p:nvPr/>
        </p:nvSpPr>
        <p:spPr>
          <a:xfrm>
            <a:off x="4777883" y="2970309"/>
            <a:ext cx="1485900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PROSPECTS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87BC-EFE6-4810-B665-F526590A14B4}"/>
              </a:ext>
            </a:extLst>
          </p:cNvPr>
          <p:cNvSpPr/>
          <p:nvPr/>
        </p:nvSpPr>
        <p:spPr>
          <a:xfrm>
            <a:off x="5216033" y="3900260"/>
            <a:ext cx="1485900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SALE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9DD824BE-1F62-4902-B50E-815FCBE17F68}"/>
              </a:ext>
            </a:extLst>
          </p:cNvPr>
          <p:cNvSpPr/>
          <p:nvPr/>
        </p:nvSpPr>
        <p:spPr>
          <a:xfrm rot="5400000">
            <a:off x="6519745" y="-7708"/>
            <a:ext cx="482946" cy="650763"/>
          </a:xfrm>
          <a:prstGeom prst="notchedRightArrow">
            <a:avLst/>
          </a:prstGeom>
          <a:solidFill>
            <a:srgbClr val="00206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4C4DF4-0DC3-429F-8CDD-36C0A3FC73A7}"/>
              </a:ext>
            </a:extLst>
          </p:cNvPr>
          <p:cNvSpPr/>
          <p:nvPr/>
        </p:nvSpPr>
        <p:spPr>
          <a:xfrm>
            <a:off x="6437206" y="3959967"/>
            <a:ext cx="702877" cy="305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F847E9-1B78-4577-A59E-0F25455ECD06}"/>
              </a:ext>
            </a:extLst>
          </p:cNvPr>
          <p:cNvSpPr/>
          <p:nvPr/>
        </p:nvSpPr>
        <p:spPr>
          <a:xfrm>
            <a:off x="6301883" y="3101884"/>
            <a:ext cx="933450" cy="240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EBCBE48-E2FD-4456-B2FC-53F170B012F4}"/>
              </a:ext>
            </a:extLst>
          </p:cNvPr>
          <p:cNvSpPr/>
          <p:nvPr/>
        </p:nvSpPr>
        <p:spPr>
          <a:xfrm>
            <a:off x="6282833" y="2479622"/>
            <a:ext cx="933450" cy="240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C06E7D5-18DD-42DB-A87A-FF0DA7E76767}"/>
              </a:ext>
            </a:extLst>
          </p:cNvPr>
          <p:cNvSpPr/>
          <p:nvPr/>
        </p:nvSpPr>
        <p:spPr>
          <a:xfrm>
            <a:off x="6282833" y="1814955"/>
            <a:ext cx="933450" cy="240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2DD93E-2B70-4EAE-903A-0DD4BE4F6CE8}"/>
              </a:ext>
            </a:extLst>
          </p:cNvPr>
          <p:cNvSpPr/>
          <p:nvPr/>
        </p:nvSpPr>
        <p:spPr>
          <a:xfrm>
            <a:off x="6306739" y="960483"/>
            <a:ext cx="933450" cy="240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5000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FAFCE-8A82-4FA8-99E1-4096794F6FE7}"/>
              </a:ext>
            </a:extLst>
          </p:cNvPr>
          <p:cNvSpPr/>
          <p:nvPr/>
        </p:nvSpPr>
        <p:spPr>
          <a:xfrm>
            <a:off x="3145708" y="1176180"/>
            <a:ext cx="994517" cy="6707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1:5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3D20A7-739C-4243-9E61-744013D5BBAA}"/>
              </a:ext>
            </a:extLst>
          </p:cNvPr>
          <p:cNvSpPr/>
          <p:nvPr/>
        </p:nvSpPr>
        <p:spPr>
          <a:xfrm>
            <a:off x="3445019" y="2125688"/>
            <a:ext cx="994517" cy="6707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1:10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8C800CC-E2B6-43F9-8011-4A619C42C053}"/>
              </a:ext>
            </a:extLst>
          </p:cNvPr>
          <p:cNvSpPr/>
          <p:nvPr/>
        </p:nvSpPr>
        <p:spPr>
          <a:xfrm>
            <a:off x="3737853" y="3006666"/>
            <a:ext cx="994517" cy="6707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1:5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BDC986A-C47A-42AB-A1BE-7D1250936C82}"/>
              </a:ext>
            </a:extLst>
          </p:cNvPr>
          <p:cNvSpPr/>
          <p:nvPr/>
        </p:nvSpPr>
        <p:spPr>
          <a:xfrm>
            <a:off x="4106218" y="3833758"/>
            <a:ext cx="994517" cy="6707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1:2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706EE4-DDE2-44F6-B5E1-4DD1E3142538}"/>
              </a:ext>
            </a:extLst>
          </p:cNvPr>
          <p:cNvSpPr/>
          <p:nvPr/>
        </p:nvSpPr>
        <p:spPr>
          <a:xfrm>
            <a:off x="1733689" y="2132109"/>
            <a:ext cx="1847711" cy="650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CALL TO LEAD RATIO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1BD5F9-C540-45D6-A546-E1773059BB11}"/>
              </a:ext>
            </a:extLst>
          </p:cNvPr>
          <p:cNvSpPr/>
          <p:nvPr/>
        </p:nvSpPr>
        <p:spPr>
          <a:xfrm>
            <a:off x="1752600" y="3046509"/>
            <a:ext cx="2129007" cy="650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LEAD TO PROSPECT RATIO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7E0B12-4811-4C82-B0D0-46D3A0AF302B}"/>
              </a:ext>
            </a:extLst>
          </p:cNvPr>
          <p:cNvSpPr/>
          <p:nvPr/>
        </p:nvSpPr>
        <p:spPr>
          <a:xfrm>
            <a:off x="1779320" y="3887376"/>
            <a:ext cx="2129007" cy="650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PROSPECT TO SALE RATIO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EF4A3E-5083-40C0-9A2A-6D87207A3CFA}"/>
              </a:ext>
            </a:extLst>
          </p:cNvPr>
          <p:cNvCxnSpPr/>
          <p:nvPr/>
        </p:nvCxnSpPr>
        <p:spPr>
          <a:xfrm>
            <a:off x="1779320" y="4538137"/>
            <a:ext cx="28064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34908-B64B-4ED9-BB85-F2B09AB239D5}"/>
              </a:ext>
            </a:extLst>
          </p:cNvPr>
          <p:cNvCxnSpPr>
            <a:cxnSpLocks/>
          </p:cNvCxnSpPr>
          <p:nvPr/>
        </p:nvCxnSpPr>
        <p:spPr>
          <a:xfrm>
            <a:off x="1752600" y="3677407"/>
            <a:ext cx="24825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2DCFEA-D11C-4735-8060-D075F3A2C89D}"/>
              </a:ext>
            </a:extLst>
          </p:cNvPr>
          <p:cNvCxnSpPr>
            <a:cxnSpLocks/>
          </p:cNvCxnSpPr>
          <p:nvPr/>
        </p:nvCxnSpPr>
        <p:spPr>
          <a:xfrm flipV="1">
            <a:off x="1733689" y="2764926"/>
            <a:ext cx="2309227" cy="64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llout: Line with Border and Accent Bar 49">
            <a:extLst>
              <a:ext uri="{FF2B5EF4-FFF2-40B4-BE49-F238E27FC236}">
                <a16:creationId xmlns:a16="http://schemas.microsoft.com/office/drawing/2014/main" id="{823C3769-AAE0-4328-ABEE-5C0D3D81AEA5}"/>
              </a:ext>
            </a:extLst>
          </p:cNvPr>
          <p:cNvSpPr/>
          <p:nvPr/>
        </p:nvSpPr>
        <p:spPr>
          <a:xfrm flipH="1">
            <a:off x="0" y="2298940"/>
            <a:ext cx="1485899" cy="444260"/>
          </a:xfrm>
          <a:prstGeom prst="accentBorderCallout1">
            <a:avLst>
              <a:gd name="adj1" fmla="val 18750"/>
              <a:gd name="adj2" fmla="val -8333"/>
              <a:gd name="adj3" fmla="val 100850"/>
              <a:gd name="adj4" fmla="val -2091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1 LEAD OUT OF EVERY 10 VALID CALLS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BCD45D7-28B1-4783-B83A-C508D821CB76}"/>
              </a:ext>
            </a:extLst>
          </p:cNvPr>
          <p:cNvSpPr/>
          <p:nvPr/>
        </p:nvSpPr>
        <p:spPr>
          <a:xfrm>
            <a:off x="-289022" y="-76200"/>
            <a:ext cx="5470622" cy="51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SALES FUNNEL CONCEPT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84F72A1-3303-4135-AAE2-B835CEBDC23F}"/>
              </a:ext>
            </a:extLst>
          </p:cNvPr>
          <p:cNvCxnSpPr>
            <a:cxnSpLocks/>
          </p:cNvCxnSpPr>
          <p:nvPr/>
        </p:nvCxnSpPr>
        <p:spPr>
          <a:xfrm>
            <a:off x="5126908" y="1321765"/>
            <a:ext cx="156941" cy="368385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D9108C-AF5D-475A-AED3-B333A1CA0EF3}"/>
              </a:ext>
            </a:extLst>
          </p:cNvPr>
          <p:cNvCxnSpPr>
            <a:cxnSpLocks/>
          </p:cNvCxnSpPr>
          <p:nvPr/>
        </p:nvCxnSpPr>
        <p:spPr>
          <a:xfrm>
            <a:off x="5419414" y="2068139"/>
            <a:ext cx="147368" cy="33576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B1C0A4B-160B-4C06-B8C0-C3061DA550E4}"/>
              </a:ext>
            </a:extLst>
          </p:cNvPr>
          <p:cNvCxnSpPr>
            <a:cxnSpLocks/>
          </p:cNvCxnSpPr>
          <p:nvPr/>
        </p:nvCxnSpPr>
        <p:spPr>
          <a:xfrm>
            <a:off x="5747775" y="2755900"/>
            <a:ext cx="177362" cy="39300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BCBF4B-1B49-4F07-AC66-4176008BF7C7}"/>
              </a:ext>
            </a:extLst>
          </p:cNvPr>
          <p:cNvSpPr/>
          <p:nvPr/>
        </p:nvSpPr>
        <p:spPr>
          <a:xfrm>
            <a:off x="6023143" y="3362697"/>
            <a:ext cx="281354" cy="1195754"/>
          </a:xfrm>
          <a:custGeom>
            <a:avLst/>
            <a:gdLst>
              <a:gd name="connsiteX0" fmla="*/ 0 w 337625"/>
              <a:gd name="connsiteY0" fmla="*/ 0 h 1153551"/>
              <a:gd name="connsiteX1" fmla="*/ 267286 w 337625"/>
              <a:gd name="connsiteY1" fmla="*/ 337625 h 1153551"/>
              <a:gd name="connsiteX2" fmla="*/ 337625 w 337625"/>
              <a:gd name="connsiteY2" fmla="*/ 1153551 h 1153551"/>
              <a:gd name="connsiteX0" fmla="*/ 0 w 281354"/>
              <a:gd name="connsiteY0" fmla="*/ 0 h 1195754"/>
              <a:gd name="connsiteX1" fmla="*/ 211015 w 281354"/>
              <a:gd name="connsiteY1" fmla="*/ 379828 h 1195754"/>
              <a:gd name="connsiteX2" fmla="*/ 281354 w 281354"/>
              <a:gd name="connsiteY2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1195754">
                <a:moveTo>
                  <a:pt x="0" y="0"/>
                </a:moveTo>
                <a:cubicBezTo>
                  <a:pt x="105507" y="72683"/>
                  <a:pt x="164123" y="180536"/>
                  <a:pt x="211015" y="379828"/>
                </a:cubicBezTo>
                <a:cubicBezTo>
                  <a:pt x="257907" y="579120"/>
                  <a:pt x="274320" y="883920"/>
                  <a:pt x="281354" y="1195754"/>
                </a:cubicBezTo>
              </a:path>
            </a:pathLst>
          </a:cu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E99CC-46A2-4BD2-A854-7A50BA0C4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56284"/>
              </p:ext>
            </p:extLst>
          </p:nvPr>
        </p:nvGraphicFramePr>
        <p:xfrm>
          <a:off x="116982" y="5242976"/>
          <a:ext cx="8950815" cy="115782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{D113A9D2-9D6B-4929-AA2D-F23B5EE8CBE7}</a:tableStyleId>
              </a:tblPr>
              <a:tblGrid>
                <a:gridCol w="1703890">
                  <a:extLst>
                    <a:ext uri="{9D8B030D-6E8A-4147-A177-3AD203B41FA5}">
                      <a16:colId xmlns:a16="http://schemas.microsoft.com/office/drawing/2014/main" val="1327210862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662282822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2530631630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485557134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1706118441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3756610342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3541147660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4201531989"/>
                    </a:ext>
                  </a:extLst>
                </a:gridCol>
              </a:tblGrid>
              <a:tr h="289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Process Stages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Calls to Leads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Leads to Prospects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Prospects to Sales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10848"/>
                  </a:ext>
                </a:extLst>
              </a:tr>
              <a:tr h="289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IQDNF Process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BP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Q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F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75403"/>
                  </a:ext>
                </a:extLst>
              </a:tr>
              <a:tr h="289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Metrics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of Leads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# of Prospects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# of Sales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62160"/>
                  </a:ext>
                </a:extLst>
              </a:tr>
              <a:tr h="289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Tool for Review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BP-L Tracker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IQD Tracker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NF Tracker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3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9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652CB-E2DC-4C56-98B2-374E2C5D5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3"/>
          <a:stretch/>
        </p:blipFill>
        <p:spPr>
          <a:xfrm>
            <a:off x="16565" y="457200"/>
            <a:ext cx="8819680" cy="5943600"/>
          </a:xfrm>
          <a:prstGeom prst="rect">
            <a:avLst/>
          </a:prstGeom>
        </p:spPr>
      </p:pic>
      <p:graphicFrame>
        <p:nvGraphicFramePr>
          <p:cNvPr id="3" name="Object 2">
            <a:hlinkHover r:id="" action="ppaction://ole?verb=1"/>
            <a:extLst>
              <a:ext uri="{FF2B5EF4-FFF2-40B4-BE49-F238E27FC236}">
                <a16:creationId xmlns:a16="http://schemas.microsoft.com/office/drawing/2014/main" id="{E1D08677-1495-4B00-906C-7C9956D56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44527"/>
              </p:ext>
            </p:extLst>
          </p:nvPr>
        </p:nvGraphicFramePr>
        <p:xfrm>
          <a:off x="8201025" y="4876800"/>
          <a:ext cx="744538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91531" imgH="6407187" progId="Excel.Sheet.12">
                  <p:embed/>
                </p:oleObj>
              </mc:Choice>
              <mc:Fallback>
                <p:oleObj name="Worksheet" r:id="rId3" imgW="8591531" imgH="6407187" progId="Excel.Sheet.12">
                  <p:embed/>
                  <p:pic>
                    <p:nvPicPr>
                      <p:cNvPr id="3" name="Object 2">
                        <a:hlinkHover r:id="" action="ppaction://ole?verb=1"/>
                        <a:extLst>
                          <a:ext uri="{FF2B5EF4-FFF2-40B4-BE49-F238E27FC236}">
                            <a16:creationId xmlns:a16="http://schemas.microsoft.com/office/drawing/2014/main" id="{E1D08677-1495-4B00-906C-7C9956D56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1025" y="4876800"/>
                        <a:ext cx="744538" cy="1249363"/>
                      </a:xfrm>
                      <a:prstGeom prst="rect">
                        <a:avLst/>
                      </a:prstGeom>
                      <a:blipFill dpi="0" rotWithShape="1">
                        <a:blip r:embed="rId5">
                          <a:extLs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617FC02-1F74-45F4-8C15-CE361FB5A5B5}"/>
              </a:ext>
            </a:extLst>
          </p:cNvPr>
          <p:cNvSpPr/>
          <p:nvPr/>
        </p:nvSpPr>
        <p:spPr>
          <a:xfrm>
            <a:off x="-457200" y="-58340"/>
            <a:ext cx="5470622" cy="51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Calls to Sale Calculator</a:t>
            </a:r>
          </a:p>
        </p:txBody>
      </p:sp>
    </p:spTree>
    <p:extLst>
      <p:ext uri="{BB962C8B-B14F-4D97-AF65-F5344CB8AC3E}">
        <p14:creationId xmlns:p14="http://schemas.microsoft.com/office/powerpoint/2010/main" val="367017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0BE64-0295-48FE-8227-F7AC38EFDE97}"/>
              </a:ext>
            </a:extLst>
          </p:cNvPr>
          <p:cNvSpPr/>
          <p:nvPr/>
        </p:nvSpPr>
        <p:spPr>
          <a:xfrm>
            <a:off x="3204235" y="1828800"/>
            <a:ext cx="2735557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PRISM</a:t>
            </a:r>
          </a:p>
          <a:p>
            <a:pPr algn="ctr"/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Practical Interaction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17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15466</TotalTime>
  <Words>3495</Words>
  <Application>Microsoft Office PowerPoint</Application>
  <PresentationFormat>On-screen Show (4:3)</PresentationFormat>
  <Paragraphs>2201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 Narrow</vt:lpstr>
      <vt:lpstr>Calibri</vt:lpstr>
      <vt:lpstr>Forte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Raja Raghavan</cp:lastModifiedBy>
  <cp:revision>673</cp:revision>
  <cp:lastPrinted>2018-06-18T12:11:33Z</cp:lastPrinted>
  <dcterms:created xsi:type="dcterms:W3CDTF">2006-08-16T00:00:00Z</dcterms:created>
  <dcterms:modified xsi:type="dcterms:W3CDTF">2024-01-29T05:58:39Z</dcterms:modified>
</cp:coreProperties>
</file>